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4" r:id="rId2"/>
    <p:sldId id="285" r:id="rId3"/>
    <p:sldId id="286" r:id="rId4"/>
    <p:sldId id="287" r:id="rId5"/>
    <p:sldId id="259" r:id="rId6"/>
    <p:sldId id="288" r:id="rId7"/>
    <p:sldId id="289" r:id="rId8"/>
    <p:sldId id="290" r:id="rId9"/>
    <p:sldId id="263" r:id="rId10"/>
    <p:sldId id="291" r:id="rId11"/>
    <p:sldId id="292" r:id="rId12"/>
    <p:sldId id="293" r:id="rId13"/>
    <p:sldId id="268" r:id="rId14"/>
    <p:sldId id="269" r:id="rId15"/>
    <p:sldId id="256" r:id="rId16"/>
    <p:sldId id="282" r:id="rId17"/>
    <p:sldId id="283" r:id="rId18"/>
    <p:sldId id="270" r:id="rId19"/>
    <p:sldId id="271" r:id="rId20"/>
    <p:sldId id="272" r:id="rId21"/>
    <p:sldId id="273" r:id="rId22"/>
    <p:sldId id="274" r:id="rId23"/>
    <p:sldId id="275" r:id="rId24"/>
    <p:sldId id="276" r:id="rId25"/>
    <p:sldId id="277" r:id="rId26"/>
    <p:sldId id="278" r:id="rId27"/>
    <p:sldId id="365" r:id="rId28"/>
    <p:sldId id="294" r:id="rId29"/>
    <p:sldId id="295" r:id="rId30"/>
    <p:sldId id="296" r:id="rId31"/>
    <p:sldId id="297" r:id="rId32"/>
    <p:sldId id="298" r:id="rId33"/>
    <p:sldId id="299" r:id="rId34"/>
    <p:sldId id="303" r:id="rId35"/>
    <p:sldId id="366" r:id="rId36"/>
    <p:sldId id="301" r:id="rId37"/>
    <p:sldId id="309" r:id="rId38"/>
    <p:sldId id="302" r:id="rId39"/>
    <p:sldId id="304" r:id="rId40"/>
    <p:sldId id="306" r:id="rId41"/>
    <p:sldId id="364" r:id="rId42"/>
    <p:sldId id="307" r:id="rId43"/>
    <p:sldId id="308" r:id="rId44"/>
    <p:sldId id="260" r:id="rId45"/>
    <p:sldId id="258" r:id="rId46"/>
    <p:sldId id="261" r:id="rId47"/>
    <p:sldId id="264" r:id="rId48"/>
    <p:sldId id="267" r:id="rId49"/>
    <p:sldId id="265" r:id="rId50"/>
    <p:sldId id="266" r:id="rId51"/>
    <p:sldId id="363" r:id="rId52"/>
    <p:sldId id="335" r:id="rId53"/>
    <p:sldId id="281" r:id="rId54"/>
    <p:sldId id="262"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1F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1" d="100"/>
          <a:sy n="71" d="100"/>
        </p:scale>
        <p:origin x="61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7E03406-C82C-42F4-ABB9-EDB3B9A2C33D}"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1F6BAD-1434-4BFF-9987-FDE967CFFFA9}" type="slidenum">
              <a:rPr lang="en-US" smtClean="0"/>
              <a:t>‹#›</a:t>
            </a:fld>
            <a:endParaRPr lang="en-US"/>
          </a:p>
        </p:txBody>
      </p:sp>
    </p:spTree>
    <p:extLst>
      <p:ext uri="{BB962C8B-B14F-4D97-AF65-F5344CB8AC3E}">
        <p14:creationId xmlns:p14="http://schemas.microsoft.com/office/powerpoint/2010/main" val="2463779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E03406-C82C-42F4-ABB9-EDB3B9A2C33D}"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1F6BAD-1434-4BFF-9987-FDE967CFFFA9}" type="slidenum">
              <a:rPr lang="en-US" smtClean="0"/>
              <a:t>‹#›</a:t>
            </a:fld>
            <a:endParaRPr lang="en-US"/>
          </a:p>
        </p:txBody>
      </p:sp>
    </p:spTree>
    <p:extLst>
      <p:ext uri="{BB962C8B-B14F-4D97-AF65-F5344CB8AC3E}">
        <p14:creationId xmlns:p14="http://schemas.microsoft.com/office/powerpoint/2010/main" val="1182470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E03406-C82C-42F4-ABB9-EDB3B9A2C33D}"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1F6BAD-1434-4BFF-9987-FDE967CFFFA9}" type="slidenum">
              <a:rPr lang="en-US" smtClean="0"/>
              <a:t>‹#›</a:t>
            </a:fld>
            <a:endParaRPr lang="en-US"/>
          </a:p>
        </p:txBody>
      </p:sp>
    </p:spTree>
    <p:extLst>
      <p:ext uri="{BB962C8B-B14F-4D97-AF65-F5344CB8AC3E}">
        <p14:creationId xmlns:p14="http://schemas.microsoft.com/office/powerpoint/2010/main" val="2961134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E03406-C82C-42F4-ABB9-EDB3B9A2C33D}"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1F6BAD-1434-4BFF-9987-FDE967CFFFA9}" type="slidenum">
              <a:rPr lang="en-US" smtClean="0"/>
              <a:t>‹#›</a:t>
            </a:fld>
            <a:endParaRPr lang="en-US"/>
          </a:p>
        </p:txBody>
      </p:sp>
    </p:spTree>
    <p:extLst>
      <p:ext uri="{BB962C8B-B14F-4D97-AF65-F5344CB8AC3E}">
        <p14:creationId xmlns:p14="http://schemas.microsoft.com/office/powerpoint/2010/main" val="2667790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E03406-C82C-42F4-ABB9-EDB3B9A2C33D}"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1F6BAD-1434-4BFF-9987-FDE967CFFFA9}" type="slidenum">
              <a:rPr lang="en-US" smtClean="0"/>
              <a:t>‹#›</a:t>
            </a:fld>
            <a:endParaRPr lang="en-US"/>
          </a:p>
        </p:txBody>
      </p:sp>
    </p:spTree>
    <p:extLst>
      <p:ext uri="{BB962C8B-B14F-4D97-AF65-F5344CB8AC3E}">
        <p14:creationId xmlns:p14="http://schemas.microsoft.com/office/powerpoint/2010/main" val="2333539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7E03406-C82C-42F4-ABB9-EDB3B9A2C33D}" type="datetimeFigureOut">
              <a:rPr lang="en-US" smtClean="0"/>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1F6BAD-1434-4BFF-9987-FDE967CFFFA9}" type="slidenum">
              <a:rPr lang="en-US" smtClean="0"/>
              <a:t>‹#›</a:t>
            </a:fld>
            <a:endParaRPr lang="en-US"/>
          </a:p>
        </p:txBody>
      </p:sp>
    </p:spTree>
    <p:extLst>
      <p:ext uri="{BB962C8B-B14F-4D97-AF65-F5344CB8AC3E}">
        <p14:creationId xmlns:p14="http://schemas.microsoft.com/office/powerpoint/2010/main" val="1543028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7E03406-C82C-42F4-ABB9-EDB3B9A2C33D}" type="datetimeFigureOut">
              <a:rPr lang="en-US" smtClean="0"/>
              <a:t>1/24/2024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1F6BAD-1434-4BFF-9987-FDE967CFFFA9}" type="slidenum">
              <a:rPr lang="en-US" smtClean="0"/>
              <a:t>‹#›</a:t>
            </a:fld>
            <a:endParaRPr lang="en-US"/>
          </a:p>
        </p:txBody>
      </p:sp>
    </p:spTree>
    <p:extLst>
      <p:ext uri="{BB962C8B-B14F-4D97-AF65-F5344CB8AC3E}">
        <p14:creationId xmlns:p14="http://schemas.microsoft.com/office/powerpoint/2010/main" val="198313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7E03406-C82C-42F4-ABB9-EDB3B9A2C33D}" type="datetimeFigureOut">
              <a:rPr lang="en-US" smtClean="0"/>
              <a:t>1/24/2024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1F6BAD-1434-4BFF-9987-FDE967CFFFA9}" type="slidenum">
              <a:rPr lang="en-US" smtClean="0"/>
              <a:t>‹#›</a:t>
            </a:fld>
            <a:endParaRPr lang="en-US"/>
          </a:p>
        </p:txBody>
      </p:sp>
    </p:spTree>
    <p:extLst>
      <p:ext uri="{BB962C8B-B14F-4D97-AF65-F5344CB8AC3E}">
        <p14:creationId xmlns:p14="http://schemas.microsoft.com/office/powerpoint/2010/main" val="585783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E03406-C82C-42F4-ABB9-EDB3B9A2C33D}" type="datetimeFigureOut">
              <a:rPr lang="en-US" smtClean="0"/>
              <a:t>1/24/2024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1F6BAD-1434-4BFF-9987-FDE967CFFFA9}" type="slidenum">
              <a:rPr lang="en-US" smtClean="0"/>
              <a:t>‹#›</a:t>
            </a:fld>
            <a:endParaRPr lang="en-US"/>
          </a:p>
        </p:txBody>
      </p:sp>
    </p:spTree>
    <p:extLst>
      <p:ext uri="{BB962C8B-B14F-4D97-AF65-F5344CB8AC3E}">
        <p14:creationId xmlns:p14="http://schemas.microsoft.com/office/powerpoint/2010/main" val="1182935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E03406-C82C-42F4-ABB9-EDB3B9A2C33D}" type="datetimeFigureOut">
              <a:rPr lang="en-US" smtClean="0"/>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1F6BAD-1434-4BFF-9987-FDE967CFFFA9}" type="slidenum">
              <a:rPr lang="en-US" smtClean="0"/>
              <a:t>‹#›</a:t>
            </a:fld>
            <a:endParaRPr lang="en-US"/>
          </a:p>
        </p:txBody>
      </p:sp>
    </p:spTree>
    <p:extLst>
      <p:ext uri="{BB962C8B-B14F-4D97-AF65-F5344CB8AC3E}">
        <p14:creationId xmlns:p14="http://schemas.microsoft.com/office/powerpoint/2010/main" val="1848420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E03406-C82C-42F4-ABB9-EDB3B9A2C33D}" type="datetimeFigureOut">
              <a:rPr lang="en-US" smtClean="0"/>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1F6BAD-1434-4BFF-9987-FDE967CFFFA9}" type="slidenum">
              <a:rPr lang="en-US" smtClean="0"/>
              <a:t>‹#›</a:t>
            </a:fld>
            <a:endParaRPr lang="en-US"/>
          </a:p>
        </p:txBody>
      </p:sp>
    </p:spTree>
    <p:extLst>
      <p:ext uri="{BB962C8B-B14F-4D97-AF65-F5344CB8AC3E}">
        <p14:creationId xmlns:p14="http://schemas.microsoft.com/office/powerpoint/2010/main" val="678619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E03406-C82C-42F4-ABB9-EDB3B9A2C33D}" type="datetimeFigureOut">
              <a:rPr lang="en-US" smtClean="0"/>
              <a:t>1/24/2024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1F6BAD-1434-4BFF-9987-FDE967CFFFA9}" type="slidenum">
              <a:rPr lang="en-US" smtClean="0"/>
              <a:t>‹#›</a:t>
            </a:fld>
            <a:endParaRPr lang="en-US"/>
          </a:p>
        </p:txBody>
      </p:sp>
    </p:spTree>
    <p:extLst>
      <p:ext uri="{BB962C8B-B14F-4D97-AF65-F5344CB8AC3E}">
        <p14:creationId xmlns:p14="http://schemas.microsoft.com/office/powerpoint/2010/main" val="5433068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4248636-5D72-48FA-B422-056747A0ED5A}"/>
              </a:ext>
            </a:extLst>
          </p:cNvPr>
          <p:cNvSpPr>
            <a:spLocks noGrp="1"/>
          </p:cNvSpPr>
          <p:nvPr>
            <p:ph type="title"/>
          </p:nvPr>
        </p:nvSpPr>
        <p:spPr>
          <a:xfrm>
            <a:off x="838200" y="958789"/>
            <a:ext cx="10515600" cy="2945492"/>
          </a:xfrm>
        </p:spPr>
        <p:txBody>
          <a:bodyPr>
            <a:normAutofit fontScale="90000"/>
          </a:bodyPr>
          <a:lstStyle/>
          <a:p>
            <a:pPr algn="ctr"/>
            <a:r>
              <a:rPr lang="en-IN" b="1" dirty="0" smtClean="0">
                <a:solidFill>
                  <a:srgbClr val="7030A0"/>
                </a:solidFill>
              </a:rPr>
              <a:t>23MX23 </a:t>
            </a:r>
            <a:r>
              <a:rPr lang="en-IN" b="1" dirty="0">
                <a:solidFill>
                  <a:srgbClr val="7030A0"/>
                </a:solidFill>
              </a:rPr>
              <a:t>- Object Oriented Programming using JAVA</a:t>
            </a:r>
            <a:br>
              <a:rPr lang="en-IN" b="1" dirty="0">
                <a:solidFill>
                  <a:srgbClr val="7030A0"/>
                </a:solidFill>
              </a:rPr>
            </a:br>
            <a:r>
              <a:rPr lang="en-IN" b="1" dirty="0">
                <a:solidFill>
                  <a:srgbClr val="7030A0"/>
                </a:solidFill>
              </a:rPr>
              <a:t/>
            </a:r>
            <a:br>
              <a:rPr lang="en-IN" b="1" dirty="0">
                <a:solidFill>
                  <a:srgbClr val="7030A0"/>
                </a:solidFill>
              </a:rPr>
            </a:br>
            <a:r>
              <a:rPr lang="en-IN" b="1" dirty="0">
                <a:solidFill>
                  <a:srgbClr val="851F72"/>
                </a:solidFill>
              </a:rPr>
              <a:t>Basics of JAVA</a:t>
            </a:r>
            <a:br>
              <a:rPr lang="en-IN" b="1" dirty="0">
                <a:solidFill>
                  <a:srgbClr val="851F72"/>
                </a:solidFill>
              </a:rPr>
            </a:br>
            <a:r>
              <a:rPr lang="en-IN" b="1" dirty="0">
                <a:solidFill>
                  <a:srgbClr val="851F72"/>
                </a:solidFill>
              </a:rPr>
              <a:t>(CO-1)</a:t>
            </a:r>
          </a:p>
        </p:txBody>
      </p:sp>
      <p:sp>
        <p:nvSpPr>
          <p:cNvPr id="3" name="Content Placeholder 2">
            <a:extLst>
              <a:ext uri="{FF2B5EF4-FFF2-40B4-BE49-F238E27FC236}">
                <a16:creationId xmlns="" xmlns:a16="http://schemas.microsoft.com/office/drawing/2014/main" id="{405D51ED-2BF8-46D2-AD00-19D3A11D07CF}"/>
              </a:ext>
            </a:extLst>
          </p:cNvPr>
          <p:cNvSpPr>
            <a:spLocks noGrp="1"/>
          </p:cNvSpPr>
          <p:nvPr>
            <p:ph idx="1"/>
          </p:nvPr>
        </p:nvSpPr>
        <p:spPr>
          <a:xfrm>
            <a:off x="838200" y="4971495"/>
            <a:ext cx="10515600" cy="1205468"/>
          </a:xfrm>
        </p:spPr>
        <p:txBody>
          <a:bodyPr/>
          <a:lstStyle/>
          <a:p>
            <a:pPr marL="0" indent="0" algn="r">
              <a:buNone/>
            </a:pPr>
            <a:r>
              <a:rPr lang="en-IN" b="1" dirty="0" err="1"/>
              <a:t>Dr.</a:t>
            </a:r>
            <a:r>
              <a:rPr lang="en-IN" b="1" dirty="0"/>
              <a:t> </a:t>
            </a:r>
            <a:r>
              <a:rPr lang="en-IN" b="1" dirty="0" err="1"/>
              <a:t>Ilayaraja</a:t>
            </a:r>
            <a:r>
              <a:rPr lang="en-IN" b="1" dirty="0"/>
              <a:t> N</a:t>
            </a:r>
          </a:p>
          <a:p>
            <a:pPr marL="0" indent="0" algn="r">
              <a:buNone/>
            </a:pPr>
            <a:r>
              <a:rPr lang="en-IN" b="1" dirty="0"/>
              <a:t>PSG Tech</a:t>
            </a:r>
          </a:p>
        </p:txBody>
      </p:sp>
    </p:spTree>
    <p:extLst>
      <p:ext uri="{BB962C8B-B14F-4D97-AF65-F5344CB8AC3E}">
        <p14:creationId xmlns:p14="http://schemas.microsoft.com/office/powerpoint/2010/main" val="21582543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95DA978-99F1-4772-91B6-54E5952C432C}"/>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 xmlns:a16="http://schemas.microsoft.com/office/drawing/2014/main" id="{C6D0A5E7-E5E1-40C6-8577-4888FDDD145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0553" r="10216"/>
          <a:stretch/>
        </p:blipFill>
        <p:spPr>
          <a:xfrm>
            <a:off x="838200" y="365125"/>
            <a:ext cx="10642685" cy="6044553"/>
          </a:xfrm>
        </p:spPr>
      </p:pic>
    </p:spTree>
    <p:extLst>
      <p:ext uri="{BB962C8B-B14F-4D97-AF65-F5344CB8AC3E}">
        <p14:creationId xmlns:p14="http://schemas.microsoft.com/office/powerpoint/2010/main" val="19743879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08CC79F-EC88-4D6E-A1AE-A6DB6839D014}"/>
              </a:ext>
            </a:extLst>
          </p:cNvPr>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US" dirty="0"/>
          </a:p>
        </p:txBody>
      </p:sp>
      <p:pic>
        <p:nvPicPr>
          <p:cNvPr id="1026" name="Picture 2" descr="https://nexttechnology.io/app/uploads/2022/12/grafika_eng-1024x45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92565"/>
            <a:ext cx="5923145" cy="260872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6948834" y="1156647"/>
            <a:ext cx="4217477" cy="5020316"/>
          </a:xfrm>
          <a:prstGeom prst="rect">
            <a:avLst/>
          </a:prstGeom>
        </p:spPr>
      </p:pic>
    </p:spTree>
    <p:extLst>
      <p:ext uri="{BB962C8B-B14F-4D97-AF65-F5344CB8AC3E}">
        <p14:creationId xmlns:p14="http://schemas.microsoft.com/office/powerpoint/2010/main" val="12256937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3784E51D-2EED-41A1-947E-46B5308A06DD}"/>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5051" r="10950"/>
          <a:stretch/>
        </p:blipFill>
        <p:spPr>
          <a:xfrm>
            <a:off x="3266981" y="365125"/>
            <a:ext cx="6427435" cy="3908647"/>
          </a:xfrm>
        </p:spPr>
      </p:pic>
      <p:pic>
        <p:nvPicPr>
          <p:cNvPr id="6" name="Content Placeholder 4">
            <a:extLst>
              <a:ext uri="{FF2B5EF4-FFF2-40B4-BE49-F238E27FC236}">
                <a16:creationId xmlns="" xmlns:a16="http://schemas.microsoft.com/office/drawing/2014/main" id="{7A55B024-B211-49D1-94C4-71EAA5D8146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460" r="10308" b="36680"/>
          <a:stretch/>
        </p:blipFill>
        <p:spPr>
          <a:xfrm>
            <a:off x="3627266" y="4432378"/>
            <a:ext cx="5706864" cy="2308194"/>
          </a:xfrm>
          <a:prstGeom prst="rect">
            <a:avLst/>
          </a:prstGeom>
        </p:spPr>
      </p:pic>
    </p:spTree>
    <p:extLst>
      <p:ext uri="{BB962C8B-B14F-4D97-AF65-F5344CB8AC3E}">
        <p14:creationId xmlns:p14="http://schemas.microsoft.com/office/powerpoint/2010/main" val="4146639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Why JAVA?</a:t>
            </a:r>
          </a:p>
        </p:txBody>
      </p:sp>
      <p:sp>
        <p:nvSpPr>
          <p:cNvPr id="3" name="Content Placeholder 2"/>
          <p:cNvSpPr>
            <a:spLocks noGrp="1"/>
          </p:cNvSpPr>
          <p:nvPr>
            <p:ph idx="1"/>
          </p:nvPr>
        </p:nvSpPr>
        <p:spPr/>
        <p:txBody>
          <a:bodyPr/>
          <a:lstStyle/>
          <a:p>
            <a:r>
              <a:rPr lang="en-US" dirty="0"/>
              <a:t>Sustaining a place in the list of top five programming languages every year, in the era where programming languages and technologies are booming, is not a simple task. </a:t>
            </a:r>
          </a:p>
          <a:p>
            <a:endParaRPr lang="en-US" dirty="0"/>
          </a:p>
          <a:p>
            <a:r>
              <a:rPr lang="en-US" dirty="0"/>
              <a:t>And Java has accomplished this pretty easily. This year, </a:t>
            </a:r>
            <a:r>
              <a:rPr lang="en-US" dirty="0" smtClean="0"/>
              <a:t>2024, </a:t>
            </a:r>
            <a:r>
              <a:rPr lang="en-US" dirty="0"/>
              <a:t>marks the </a:t>
            </a:r>
            <a:r>
              <a:rPr lang="en-US" dirty="0" smtClean="0"/>
              <a:t>29</a:t>
            </a:r>
            <a:r>
              <a:rPr lang="en-US" baseline="30000" dirty="0" smtClean="0"/>
              <a:t>th</a:t>
            </a:r>
            <a:r>
              <a:rPr lang="en-US" dirty="0" smtClean="0"/>
              <a:t> </a:t>
            </a:r>
            <a:r>
              <a:rPr lang="en-US" dirty="0"/>
              <a:t>anniversary of the multi-faceted programming language. </a:t>
            </a:r>
          </a:p>
          <a:p>
            <a:endParaRPr lang="en-US" dirty="0"/>
          </a:p>
          <a:p>
            <a:r>
              <a:rPr lang="en-US" dirty="0"/>
              <a:t>Still, the craze it carries remains unbeaten!</a:t>
            </a:r>
          </a:p>
        </p:txBody>
      </p:sp>
    </p:spTree>
    <p:extLst>
      <p:ext uri="{BB962C8B-B14F-4D97-AF65-F5344CB8AC3E}">
        <p14:creationId xmlns:p14="http://schemas.microsoft.com/office/powerpoint/2010/main" val="11994783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Why JAVA?</a:t>
            </a:r>
            <a:endParaRPr lang="en-US" dirty="0"/>
          </a:p>
        </p:txBody>
      </p:sp>
      <p:sp>
        <p:nvSpPr>
          <p:cNvPr id="3" name="Content Placeholder 2"/>
          <p:cNvSpPr>
            <a:spLocks noGrp="1"/>
          </p:cNvSpPr>
          <p:nvPr>
            <p:ph idx="1"/>
          </p:nvPr>
        </p:nvSpPr>
        <p:spPr/>
        <p:txBody>
          <a:bodyPr/>
          <a:lstStyle/>
          <a:p>
            <a:pPr marL="0" indent="0">
              <a:buNone/>
            </a:pPr>
            <a:r>
              <a:rPr lang="en-US" dirty="0"/>
              <a:t>Birth name as </a:t>
            </a:r>
            <a:r>
              <a:rPr lang="en-US" dirty="0">
                <a:solidFill>
                  <a:srgbClr val="FF0000"/>
                </a:solidFill>
              </a:rPr>
              <a:t>Oak</a:t>
            </a:r>
            <a:r>
              <a:rPr lang="en-US" dirty="0"/>
              <a:t>, named after an oak tree that stood outside its creator </a:t>
            </a:r>
            <a:r>
              <a:rPr lang="en-US" dirty="0">
                <a:solidFill>
                  <a:srgbClr val="FF0000"/>
                </a:solidFill>
              </a:rPr>
              <a:t>James Gosling’s </a:t>
            </a:r>
            <a:r>
              <a:rPr lang="en-US" dirty="0"/>
              <a:t>office, later called as </a:t>
            </a:r>
            <a:r>
              <a:rPr lang="en-US" dirty="0">
                <a:solidFill>
                  <a:srgbClr val="FF0000"/>
                </a:solidFill>
              </a:rPr>
              <a:t>Green</a:t>
            </a:r>
            <a:r>
              <a:rPr lang="en-US" dirty="0"/>
              <a:t>, ‘</a:t>
            </a:r>
            <a:r>
              <a:rPr lang="en-US" sz="3200" b="1" dirty="0">
                <a:solidFill>
                  <a:srgbClr val="7030A0"/>
                </a:solidFill>
              </a:rPr>
              <a:t>Java</a:t>
            </a:r>
            <a:r>
              <a:rPr lang="en-US" dirty="0"/>
              <a:t>’ is the third name for the programming language. </a:t>
            </a:r>
          </a:p>
          <a:p>
            <a:endParaRPr lang="en-US" dirty="0"/>
          </a:p>
          <a:p>
            <a:pPr marL="0" indent="0">
              <a:buNone/>
            </a:pPr>
            <a:r>
              <a:rPr lang="en-US" dirty="0"/>
              <a:t>Designed in line with C/C++ in style and syntax, Java became popular very soon among the developer and programming community owing to many of its unique and useful features.</a:t>
            </a:r>
          </a:p>
        </p:txBody>
      </p:sp>
    </p:spTree>
    <p:extLst>
      <p:ext uri="{BB962C8B-B14F-4D97-AF65-F5344CB8AC3E}">
        <p14:creationId xmlns:p14="http://schemas.microsoft.com/office/powerpoint/2010/main" val="21610216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a:p>
        </p:txBody>
      </p:sp>
      <p:pic>
        <p:nvPicPr>
          <p:cNvPr id="5" name="Picture 4">
            <a:extLst>
              <a:ext uri="{FF2B5EF4-FFF2-40B4-BE49-F238E27FC236}">
                <a16:creationId xmlns="" xmlns:a16="http://schemas.microsoft.com/office/drawing/2014/main" id="{91063F5E-D131-48A0-A745-F89E28E25AE9}"/>
              </a:ext>
            </a:extLst>
          </p:cNvPr>
          <p:cNvPicPr>
            <a:picLocks noChangeAspect="1"/>
          </p:cNvPicPr>
          <p:nvPr/>
        </p:nvPicPr>
        <p:blipFill rotWithShape="1">
          <a:blip r:embed="rId2"/>
          <a:srcRect t="18067"/>
          <a:stretch/>
        </p:blipFill>
        <p:spPr>
          <a:xfrm>
            <a:off x="1154236" y="1429305"/>
            <a:ext cx="9705975" cy="5202315"/>
          </a:xfrm>
          <a:prstGeom prst="rect">
            <a:avLst/>
          </a:prstGeom>
        </p:spPr>
      </p:pic>
      <p:sp>
        <p:nvSpPr>
          <p:cNvPr id="6" name="Title 1">
            <a:extLst>
              <a:ext uri="{FF2B5EF4-FFF2-40B4-BE49-F238E27FC236}">
                <a16:creationId xmlns="" xmlns:a16="http://schemas.microsoft.com/office/drawing/2014/main" id="{DC9E20B2-AF5D-4A06-935B-264396D4812C}"/>
              </a:ext>
            </a:extLst>
          </p:cNvPr>
          <p:cNvSpPr txBox="1">
            <a:spLocks/>
          </p:cNvSpPr>
          <p:nvPr/>
        </p:nvSpPr>
        <p:spPr>
          <a:xfrm>
            <a:off x="838200" y="357325"/>
            <a:ext cx="10515600" cy="92720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solidFill>
                  <a:srgbClr val="C00000"/>
                </a:solidFill>
              </a:rPr>
              <a:t>Why JAVA?</a:t>
            </a:r>
            <a:endParaRPr lang="en-US" sz="4400" dirty="0"/>
          </a:p>
        </p:txBody>
      </p:sp>
    </p:spTree>
    <p:extLst>
      <p:ext uri="{BB962C8B-B14F-4D97-AF65-F5344CB8AC3E}">
        <p14:creationId xmlns:p14="http://schemas.microsoft.com/office/powerpoint/2010/main" val="3231034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03D818DB-B4BA-4AE4-81A7-F57491BC6EC8}"/>
              </a:ext>
            </a:extLst>
          </p:cNvPr>
          <p:cNvPicPr>
            <a:picLocks noChangeAspect="1"/>
          </p:cNvPicPr>
          <p:nvPr/>
        </p:nvPicPr>
        <p:blipFill>
          <a:blip r:embed="rId2"/>
          <a:stretch>
            <a:fillRect/>
          </a:stretch>
        </p:blipFill>
        <p:spPr>
          <a:xfrm>
            <a:off x="1006876" y="1686758"/>
            <a:ext cx="9619695" cy="4916334"/>
          </a:xfrm>
          <a:prstGeom prst="rect">
            <a:avLst/>
          </a:prstGeom>
        </p:spPr>
      </p:pic>
      <p:sp>
        <p:nvSpPr>
          <p:cNvPr id="6" name="Title 1">
            <a:extLst>
              <a:ext uri="{FF2B5EF4-FFF2-40B4-BE49-F238E27FC236}">
                <a16:creationId xmlns="" xmlns:a16="http://schemas.microsoft.com/office/drawing/2014/main" id="{D7550C29-C658-43AF-B9A7-A5876CAD9EE3}"/>
              </a:ext>
            </a:extLst>
          </p:cNvPr>
          <p:cNvSpPr txBox="1">
            <a:spLocks/>
          </p:cNvSpPr>
          <p:nvPr/>
        </p:nvSpPr>
        <p:spPr>
          <a:xfrm>
            <a:off x="838200" y="357325"/>
            <a:ext cx="10515600" cy="92720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solidFill>
                  <a:srgbClr val="C00000"/>
                </a:solidFill>
              </a:rPr>
              <a:t>Why JAVA?</a:t>
            </a:r>
            <a:endParaRPr lang="en-US" sz="4400" dirty="0"/>
          </a:p>
        </p:txBody>
      </p:sp>
    </p:spTree>
    <p:extLst>
      <p:ext uri="{BB962C8B-B14F-4D97-AF65-F5344CB8AC3E}">
        <p14:creationId xmlns:p14="http://schemas.microsoft.com/office/powerpoint/2010/main" val="317119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F1FBE697-6C4B-4756-8BB2-0F1ADBDBA53F}"/>
              </a:ext>
            </a:extLst>
          </p:cNvPr>
          <p:cNvPicPr>
            <a:picLocks noChangeAspect="1"/>
          </p:cNvPicPr>
          <p:nvPr/>
        </p:nvPicPr>
        <p:blipFill>
          <a:blip r:embed="rId2"/>
          <a:stretch>
            <a:fillRect/>
          </a:stretch>
        </p:blipFill>
        <p:spPr>
          <a:xfrm>
            <a:off x="723808" y="1284534"/>
            <a:ext cx="9698576" cy="5063000"/>
          </a:xfrm>
          <a:prstGeom prst="rect">
            <a:avLst/>
          </a:prstGeom>
        </p:spPr>
      </p:pic>
      <p:sp>
        <p:nvSpPr>
          <p:cNvPr id="6" name="Title 1">
            <a:extLst>
              <a:ext uri="{FF2B5EF4-FFF2-40B4-BE49-F238E27FC236}">
                <a16:creationId xmlns="" xmlns:a16="http://schemas.microsoft.com/office/drawing/2014/main" id="{D32C57FE-FCD1-434F-BEBC-F8FCCC94FAE8}"/>
              </a:ext>
            </a:extLst>
          </p:cNvPr>
          <p:cNvSpPr txBox="1">
            <a:spLocks/>
          </p:cNvSpPr>
          <p:nvPr/>
        </p:nvSpPr>
        <p:spPr>
          <a:xfrm>
            <a:off x="838200" y="357325"/>
            <a:ext cx="10515600" cy="92720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solidFill>
                  <a:srgbClr val="C00000"/>
                </a:solidFill>
              </a:rPr>
              <a:t>Why JAVA?</a:t>
            </a:r>
            <a:endParaRPr lang="en-US" sz="4400" dirty="0"/>
          </a:p>
        </p:txBody>
      </p:sp>
    </p:spTree>
    <p:extLst>
      <p:ext uri="{BB962C8B-B14F-4D97-AF65-F5344CB8AC3E}">
        <p14:creationId xmlns:p14="http://schemas.microsoft.com/office/powerpoint/2010/main" val="3793262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81740"/>
            <a:ext cx="10515600" cy="6081204"/>
          </a:xfrm>
        </p:spPr>
        <p:txBody>
          <a:bodyPr>
            <a:normAutofit/>
          </a:bodyPr>
          <a:lstStyle/>
          <a:p>
            <a:pPr marL="0" indent="0">
              <a:buNone/>
            </a:pPr>
            <a:r>
              <a:rPr lang="en-US" b="1" dirty="0"/>
              <a:t>An Object-Oriented Programming Language</a:t>
            </a:r>
          </a:p>
          <a:p>
            <a:r>
              <a:rPr lang="en-US" dirty="0"/>
              <a:t>Java, which has been designed entirely having OOP at its core, just made this concept much more attractive.</a:t>
            </a:r>
          </a:p>
          <a:p>
            <a:r>
              <a:rPr lang="en-US" dirty="0"/>
              <a:t>OOP offers clear modular structure, makes code reusable, eases maintenance of the code and speeds up the process of development. </a:t>
            </a:r>
          </a:p>
          <a:p>
            <a:r>
              <a:rPr lang="en-US" dirty="0"/>
              <a:t>OOP also increases the productivity of the programmer and offers flexibility to choose from rich inbuilt libraries.</a:t>
            </a:r>
          </a:p>
          <a:p>
            <a:r>
              <a:rPr lang="en-US" dirty="0"/>
              <a:t>Java provides abstraction, encapsulation, polymorphism, and inheritance, besides offering many design patterns and best practices to programmers. </a:t>
            </a:r>
          </a:p>
        </p:txBody>
      </p:sp>
    </p:spTree>
    <p:extLst>
      <p:ext uri="{BB962C8B-B14F-4D97-AF65-F5344CB8AC3E}">
        <p14:creationId xmlns:p14="http://schemas.microsoft.com/office/powerpoint/2010/main" val="8650543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03412"/>
            <a:ext cx="10515600" cy="5773551"/>
          </a:xfrm>
        </p:spPr>
        <p:txBody>
          <a:bodyPr/>
          <a:lstStyle/>
          <a:p>
            <a:pPr marL="0" indent="0">
              <a:buNone/>
            </a:pPr>
            <a:r>
              <a:rPr lang="en-US" b="1" dirty="0"/>
              <a:t>An Omnipresent</a:t>
            </a:r>
          </a:p>
          <a:p>
            <a:r>
              <a:rPr lang="en-US" dirty="0"/>
              <a:t>As per the latest stats, there are more than 3 billion devices that are running primarily on Java. Android apps, web applications, software tools such as Eclipse, IntelliJ IDEA, and NetBeans IDE, scientific applications such as natural language processing are all being developed in Java.</a:t>
            </a:r>
          </a:p>
          <a:p>
            <a:r>
              <a:rPr lang="en-US" dirty="0"/>
              <a:t>Java opens up opportunities to choose from a myriad of proven career paths.</a:t>
            </a:r>
          </a:p>
          <a:p>
            <a:endParaRPr lang="en-US" dirty="0"/>
          </a:p>
        </p:txBody>
      </p:sp>
    </p:spTree>
    <p:extLst>
      <p:ext uri="{BB962C8B-B14F-4D97-AF65-F5344CB8AC3E}">
        <p14:creationId xmlns:p14="http://schemas.microsoft.com/office/powerpoint/2010/main" val="3887337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68A9A22-36B2-4F97-9A0C-C92CE5E0F601}"/>
              </a:ext>
            </a:extLst>
          </p:cNvPr>
          <p:cNvSpPr>
            <a:spLocks noGrp="1"/>
          </p:cNvSpPr>
          <p:nvPr>
            <p:ph type="ctrTitle"/>
          </p:nvPr>
        </p:nvSpPr>
        <p:spPr/>
        <p:txBody>
          <a:bodyPr/>
          <a:lstStyle/>
          <a:p>
            <a:endParaRPr lang="en-IN"/>
          </a:p>
        </p:txBody>
      </p:sp>
      <p:sp>
        <p:nvSpPr>
          <p:cNvPr id="3" name="Subtitle 2">
            <a:extLst>
              <a:ext uri="{FF2B5EF4-FFF2-40B4-BE49-F238E27FC236}">
                <a16:creationId xmlns="" xmlns:a16="http://schemas.microsoft.com/office/drawing/2014/main" id="{196894E1-8D8F-4C94-8F84-1474A45BC65E}"/>
              </a:ext>
            </a:extLst>
          </p:cNvPr>
          <p:cNvSpPr>
            <a:spLocks noGrp="1"/>
          </p:cNvSpPr>
          <p:nvPr>
            <p:ph type="subTitle" idx="1"/>
          </p:nvPr>
        </p:nvSpPr>
        <p:spPr/>
        <p:txBody>
          <a:bodyPr/>
          <a:lstStyle/>
          <a:p>
            <a:endParaRPr lang="en-IN"/>
          </a:p>
        </p:txBody>
      </p:sp>
      <p:pic>
        <p:nvPicPr>
          <p:cNvPr id="5" name="Picture 4">
            <a:extLst>
              <a:ext uri="{FF2B5EF4-FFF2-40B4-BE49-F238E27FC236}">
                <a16:creationId xmlns="" xmlns:a16="http://schemas.microsoft.com/office/drawing/2014/main" id="{7646416D-9641-4506-BF7E-07A98CB557B8}"/>
              </a:ext>
            </a:extLst>
          </p:cNvPr>
          <p:cNvPicPr>
            <a:picLocks noChangeAspect="1"/>
          </p:cNvPicPr>
          <p:nvPr/>
        </p:nvPicPr>
        <p:blipFill rotWithShape="1">
          <a:blip r:embed="rId2">
            <a:extLst>
              <a:ext uri="{28A0092B-C50C-407E-A947-70E740481C1C}">
                <a14:useLocalDpi xmlns:a14="http://schemas.microsoft.com/office/drawing/2010/main" val="0"/>
              </a:ext>
            </a:extLst>
          </a:blip>
          <a:srcRect l="10631" r="10655"/>
          <a:stretch/>
        </p:blipFill>
        <p:spPr>
          <a:xfrm>
            <a:off x="1296140" y="685800"/>
            <a:ext cx="9596761" cy="5486400"/>
          </a:xfrm>
          <a:prstGeom prst="rect">
            <a:avLst/>
          </a:prstGeom>
        </p:spPr>
      </p:pic>
    </p:spTree>
    <p:extLst>
      <p:ext uri="{BB962C8B-B14F-4D97-AF65-F5344CB8AC3E}">
        <p14:creationId xmlns:p14="http://schemas.microsoft.com/office/powerpoint/2010/main" val="1787155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03412"/>
            <a:ext cx="10515600" cy="3715827"/>
          </a:xfrm>
        </p:spPr>
        <p:txBody>
          <a:bodyPr/>
          <a:lstStyle/>
          <a:p>
            <a:pPr marL="0" indent="0">
              <a:buNone/>
            </a:pPr>
            <a:r>
              <a:rPr lang="en-US" b="1" dirty="0"/>
              <a:t>User-Friendly Language</a:t>
            </a:r>
          </a:p>
          <a:p>
            <a:r>
              <a:rPr lang="en-US" dirty="0"/>
              <a:t>Java provides a simpler learning path. </a:t>
            </a:r>
          </a:p>
          <a:p>
            <a:r>
              <a:rPr lang="en-US" dirty="0"/>
              <a:t>If a user is familiar with installing JDK and setting up </a:t>
            </a:r>
            <a:r>
              <a:rPr lang="en-US" dirty="0" err="1"/>
              <a:t>Classpath</a:t>
            </a:r>
            <a:r>
              <a:rPr lang="en-US" dirty="0"/>
              <a:t>, the rest is just a cakewalk. </a:t>
            </a:r>
          </a:p>
          <a:p>
            <a:r>
              <a:rPr lang="en-US" dirty="0"/>
              <a:t>As James Gosling mentioned, “Java is C++ without the guns, clubs, and knives”, which means if the learner has a basic knowledge of C and C++, it takes lesser time to master Java.</a:t>
            </a:r>
          </a:p>
          <a:p>
            <a:endParaRPr lang="en-US" dirty="0"/>
          </a:p>
        </p:txBody>
      </p:sp>
    </p:spTree>
    <p:extLst>
      <p:ext uri="{BB962C8B-B14F-4D97-AF65-F5344CB8AC3E}">
        <p14:creationId xmlns:p14="http://schemas.microsoft.com/office/powerpoint/2010/main" val="3191274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1336" y="174812"/>
            <a:ext cx="10652464" cy="6359153"/>
          </a:xfrm>
        </p:spPr>
        <p:txBody>
          <a:bodyPr>
            <a:normAutofit/>
          </a:bodyPr>
          <a:lstStyle/>
          <a:p>
            <a:pPr marL="0" indent="0">
              <a:buNone/>
            </a:pPr>
            <a:r>
              <a:rPr lang="en-US" b="1" dirty="0"/>
              <a:t>A Not to Miss Technology for IoT, Machine Learning and Data Science</a:t>
            </a:r>
          </a:p>
          <a:p>
            <a:r>
              <a:rPr lang="en-US" dirty="0"/>
              <a:t>One big advantage with Java is that it offers the ultimate platform for developing code that is multi-platform compatible. </a:t>
            </a:r>
          </a:p>
          <a:p>
            <a:r>
              <a:rPr lang="en-US" dirty="0"/>
              <a:t>And this is exactly what data science needs.</a:t>
            </a:r>
          </a:p>
          <a:p>
            <a:r>
              <a:rPr lang="en-US" dirty="0"/>
              <a:t>Secondly, Scala is one of the technologies that programmers have to use to build big data processing and machine learning solutions.</a:t>
            </a:r>
          </a:p>
          <a:p>
            <a:r>
              <a:rPr lang="en-US" dirty="0"/>
              <a:t>However, Scala is not that beginner friendly, many programmers are happily using Java in its place, as essentially Scala is built on JVM and goes well with Java.</a:t>
            </a:r>
          </a:p>
          <a:p>
            <a:r>
              <a:rPr lang="en-US" dirty="0"/>
              <a:t>Also, if a developer has expertise in Java, it is easy for him to learn Hadoop or Hive, which are the other technologies needed for working with grid computing and machine learning.</a:t>
            </a:r>
          </a:p>
          <a:p>
            <a:r>
              <a:rPr lang="en-US" dirty="0"/>
              <a:t>Java’s Micro Edition (ME) has proven to be a reliable and convenient platform to create Internet of Things (IoT) based applications too.</a:t>
            </a:r>
          </a:p>
          <a:p>
            <a:endParaRPr lang="en-US" dirty="0"/>
          </a:p>
        </p:txBody>
      </p:sp>
    </p:spTree>
    <p:extLst>
      <p:ext uri="{BB962C8B-B14F-4D97-AF65-F5344CB8AC3E}">
        <p14:creationId xmlns:p14="http://schemas.microsoft.com/office/powerpoint/2010/main" val="2690729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1365"/>
            <a:ext cx="10515600" cy="6015598"/>
          </a:xfrm>
        </p:spPr>
        <p:txBody>
          <a:bodyPr/>
          <a:lstStyle/>
          <a:p>
            <a:pPr marL="0" indent="0">
              <a:buNone/>
            </a:pPr>
            <a:r>
              <a:rPr lang="en-US" b="1" dirty="0"/>
              <a:t>Rich in API</a:t>
            </a:r>
          </a:p>
          <a:p>
            <a:r>
              <a:rPr lang="en-US" dirty="0"/>
              <a:t>Java’s Application Programming Interface (API) is extensive and rich.</a:t>
            </a:r>
          </a:p>
          <a:p>
            <a:r>
              <a:rPr lang="en-US" dirty="0"/>
              <a:t>Though the language contains 50 keywords, the Java API is enormous with hundreds of methods that can be directly used in any program. </a:t>
            </a:r>
          </a:p>
          <a:p>
            <a:r>
              <a:rPr lang="en-US" dirty="0"/>
              <a:t>The Java API contains methods that are needed for every purpose: connecting to databases, parsing XML, dealing with input-output, or networking. </a:t>
            </a:r>
          </a:p>
          <a:p>
            <a:r>
              <a:rPr lang="en-US" dirty="0"/>
              <a:t>Additionally, a programmer can also make use of open source libraries such as Google Guava, </a:t>
            </a:r>
            <a:r>
              <a:rPr lang="en-US" dirty="0" err="1"/>
              <a:t>Gson</a:t>
            </a:r>
            <a:r>
              <a:rPr lang="en-US" dirty="0"/>
              <a:t>, Apache POI or Apache Commons.</a:t>
            </a:r>
          </a:p>
          <a:p>
            <a:endParaRPr lang="en-US" dirty="0"/>
          </a:p>
        </p:txBody>
      </p:sp>
    </p:spTree>
    <p:extLst>
      <p:ext uri="{BB962C8B-B14F-4D97-AF65-F5344CB8AC3E}">
        <p14:creationId xmlns:p14="http://schemas.microsoft.com/office/powerpoint/2010/main" val="27380506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43883"/>
            <a:ext cx="10515600" cy="5733080"/>
          </a:xfrm>
        </p:spPr>
        <p:txBody>
          <a:bodyPr/>
          <a:lstStyle/>
          <a:p>
            <a:pPr marL="0" indent="0">
              <a:buNone/>
            </a:pPr>
            <a:r>
              <a:rPr lang="en-US" b="1" dirty="0"/>
              <a:t>Offers a Package of Powerful Development Tools</a:t>
            </a:r>
          </a:p>
          <a:p>
            <a:r>
              <a:rPr lang="en-US" dirty="0"/>
              <a:t>Java is unique in another aspect: its Integrated Development Environment (IDE) is all comprehensive. </a:t>
            </a:r>
          </a:p>
          <a:p>
            <a:r>
              <a:rPr lang="en-US" dirty="0"/>
              <a:t>It includes many automation tools, editor and debugger. </a:t>
            </a:r>
          </a:p>
          <a:p>
            <a:r>
              <a:rPr lang="en-US" dirty="0"/>
              <a:t>Among the developers’ community, Java IDEs NetBeans and Eclipse are very popular. </a:t>
            </a:r>
          </a:p>
          <a:p>
            <a:r>
              <a:rPr lang="en-US" dirty="0"/>
              <a:t>Other powerful tools that Java offers include Maven and ANT for building Java applications, </a:t>
            </a:r>
            <a:r>
              <a:rPr lang="en-US" dirty="0" err="1"/>
              <a:t>decompilers</a:t>
            </a:r>
            <a:r>
              <a:rPr lang="en-US" dirty="0"/>
              <a:t>, </a:t>
            </a:r>
            <a:r>
              <a:rPr lang="en-US" dirty="0" err="1"/>
              <a:t>JConsole</a:t>
            </a:r>
            <a:r>
              <a:rPr lang="en-US" dirty="0"/>
              <a:t>, Visual VM for monitoring Heap usage and Jenkins for Continuous Integration and delivery.</a:t>
            </a:r>
          </a:p>
          <a:p>
            <a:endParaRPr lang="en-US" dirty="0"/>
          </a:p>
        </p:txBody>
      </p:sp>
    </p:spTree>
    <p:extLst>
      <p:ext uri="{BB962C8B-B14F-4D97-AF65-F5344CB8AC3E}">
        <p14:creationId xmlns:p14="http://schemas.microsoft.com/office/powerpoint/2010/main" val="10472668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95835"/>
            <a:ext cx="10515600" cy="5881128"/>
          </a:xfrm>
        </p:spPr>
        <p:txBody>
          <a:bodyPr/>
          <a:lstStyle/>
          <a:p>
            <a:pPr marL="0" indent="0">
              <a:buNone/>
            </a:pPr>
            <a:r>
              <a:rPr lang="en-US" b="1" dirty="0"/>
              <a:t>The Number One in Community Support</a:t>
            </a:r>
          </a:p>
          <a:p>
            <a:r>
              <a:rPr lang="en-US" dirty="0"/>
              <a:t>Another reason why Java enjoys a vibrant and active programming language status because of the huge community support too. </a:t>
            </a:r>
          </a:p>
          <a:p>
            <a:r>
              <a:rPr lang="en-US" dirty="0"/>
              <a:t>It is also the second largest among the Stack Overflow community, which shows its immense popularity and user-base.</a:t>
            </a:r>
          </a:p>
          <a:p>
            <a:endParaRPr lang="en-US" dirty="0"/>
          </a:p>
        </p:txBody>
      </p:sp>
    </p:spTree>
    <p:extLst>
      <p:ext uri="{BB962C8B-B14F-4D97-AF65-F5344CB8AC3E}">
        <p14:creationId xmlns:p14="http://schemas.microsoft.com/office/powerpoint/2010/main" val="34491855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34471"/>
            <a:ext cx="10515600" cy="6042492"/>
          </a:xfrm>
        </p:spPr>
        <p:txBody>
          <a:bodyPr/>
          <a:lstStyle/>
          <a:p>
            <a:pPr marL="0" indent="0">
              <a:buNone/>
            </a:pPr>
            <a:r>
              <a:rPr lang="en-US" b="1" dirty="0"/>
              <a:t>Widely Used by Industry Giants</a:t>
            </a:r>
          </a:p>
          <a:p>
            <a:r>
              <a:rPr lang="en-US" dirty="0"/>
              <a:t>Ranging from Macintosh, Unix/Linux, mainframe systems, Windows and mobile phones, Java’s Run Time Environment (JRE) is beautifully compatible with any existing devices. </a:t>
            </a:r>
          </a:p>
          <a:p>
            <a:r>
              <a:rPr lang="en-US" dirty="0"/>
              <a:t>This is because Java is platform independent and all it needs it its JRE installed on the device that you want to run the application on. And yes, you are good to go!</a:t>
            </a:r>
          </a:p>
          <a:p>
            <a:r>
              <a:rPr lang="en-US" dirty="0"/>
              <a:t>Many of the industry giants in banking, retail sector, and utilities — all use Java even as of today. Java’s “</a:t>
            </a:r>
            <a:r>
              <a:rPr lang="en-US" b="1" dirty="0">
                <a:solidFill>
                  <a:srgbClr val="7030A0"/>
                </a:solidFill>
              </a:rPr>
              <a:t>Write Once Run Anywhere</a:t>
            </a:r>
            <a:r>
              <a:rPr lang="en-US" dirty="0"/>
              <a:t>” (WORA) feature has made all these possible!</a:t>
            </a:r>
          </a:p>
          <a:p>
            <a:endParaRPr lang="en-US" dirty="0"/>
          </a:p>
        </p:txBody>
      </p:sp>
    </p:spTree>
    <p:extLst>
      <p:ext uri="{BB962C8B-B14F-4D97-AF65-F5344CB8AC3E}">
        <p14:creationId xmlns:p14="http://schemas.microsoft.com/office/powerpoint/2010/main" val="6458529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42047"/>
            <a:ext cx="10515600" cy="5934916"/>
          </a:xfrm>
        </p:spPr>
        <p:txBody>
          <a:bodyPr/>
          <a:lstStyle/>
          <a:p>
            <a:pPr marL="0" indent="0">
              <a:buNone/>
            </a:pPr>
            <a:r>
              <a:rPr lang="en-US" b="1" dirty="0"/>
              <a:t>Free and Excellently Documented</a:t>
            </a:r>
          </a:p>
          <a:p>
            <a:r>
              <a:rPr lang="en-US" dirty="0"/>
              <a:t>A programmer need not pay a penny to create an application in Java. It is an open-source technology, free to use and implement.</a:t>
            </a:r>
          </a:p>
          <a:p>
            <a:r>
              <a:rPr lang="en-US" dirty="0"/>
              <a:t>Besides, the documentation that is provided with Java is well-explained and has all the features that make a beginner fall in love with learning with Java. </a:t>
            </a:r>
          </a:p>
          <a:p>
            <a:r>
              <a:rPr lang="en-US" dirty="0"/>
              <a:t>Javadoc is an excellent help guide to refer in case of any clarifications needed while coding in Java.</a:t>
            </a:r>
          </a:p>
          <a:p>
            <a:endParaRPr lang="en-US" dirty="0"/>
          </a:p>
        </p:txBody>
      </p:sp>
    </p:spTree>
    <p:extLst>
      <p:ext uri="{BB962C8B-B14F-4D97-AF65-F5344CB8AC3E}">
        <p14:creationId xmlns:p14="http://schemas.microsoft.com/office/powerpoint/2010/main" val="403529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BAF81A2-5DD4-4353-8D74-64497DF941EB}"/>
              </a:ext>
            </a:extLst>
          </p:cNvPr>
          <p:cNvSpPr>
            <a:spLocks noGrp="1"/>
          </p:cNvSpPr>
          <p:nvPr>
            <p:ph type="title"/>
          </p:nvPr>
        </p:nvSpPr>
        <p:spPr/>
        <p:txBody>
          <a:bodyPr>
            <a:normAutofit/>
          </a:bodyPr>
          <a:lstStyle/>
          <a:p>
            <a:r>
              <a:rPr lang="en-IN" sz="44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Bottom line: slow but safe </a:t>
            </a:r>
            <a:r>
              <a:rPr lang="en-IN" sz="4400" dirty="0" err="1">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ie</a:t>
            </a:r>
            <a:r>
              <a:rPr lang="en-IN" dirty="0">
                <a:solidFill>
                  <a:srgbClr val="C00000"/>
                </a:solidFill>
                <a:latin typeface="Calibri" panose="020F0502020204030204" pitchFamily="34" charset="0"/>
                <a:ea typeface="Calibri" panose="020F0502020204030204" pitchFamily="34" charset="0"/>
                <a:cs typeface="Times New Roman" panose="02020603050405020304" pitchFamily="18" charset="0"/>
              </a:rPr>
              <a:t>. </a:t>
            </a:r>
            <a:r>
              <a:rPr lang="en-IN" sz="44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Very safe </a:t>
            </a:r>
            <a:endParaRPr lang="en-IN" dirty="0">
              <a:solidFill>
                <a:srgbClr val="C00000"/>
              </a:solidFill>
            </a:endParaRPr>
          </a:p>
        </p:txBody>
      </p:sp>
      <p:sp>
        <p:nvSpPr>
          <p:cNvPr id="3" name="Content Placeholder 2">
            <a:extLst>
              <a:ext uri="{FF2B5EF4-FFF2-40B4-BE49-F238E27FC236}">
                <a16:creationId xmlns="" xmlns:a16="http://schemas.microsoft.com/office/drawing/2014/main" id="{B0851650-D3E9-45C6-BE65-EFB6C3CD188B}"/>
              </a:ext>
            </a:extLst>
          </p:cNvPr>
          <p:cNvSpPr>
            <a:spLocks noGrp="1"/>
          </p:cNvSpPr>
          <p:nvPr>
            <p:ph idx="1"/>
          </p:nvPr>
        </p:nvSpPr>
        <p:spPr/>
        <p:txBody>
          <a:bodyPr>
            <a:normAutofit fontScale="92500" lnSpcReduction="10000"/>
          </a:bodyPr>
          <a:lstStyle/>
          <a:p>
            <a:pPr>
              <a:lnSpc>
                <a:spcPct val="107000"/>
              </a:lnSpc>
              <a:spcAft>
                <a:spcPts val="800"/>
              </a:spcAft>
            </a:pPr>
            <a:r>
              <a:rPr lang="en-IN" sz="2000" dirty="0">
                <a:effectLst/>
                <a:latin typeface="Calibri" panose="020F0502020204030204" pitchFamily="34" charset="0"/>
                <a:ea typeface="Calibri" panose="020F0502020204030204" pitchFamily="34" charset="0"/>
                <a:cs typeface="Times New Roman" panose="02020603050405020304" pitchFamily="18" charset="0"/>
              </a:rPr>
              <a:t>Not suitable for high-performance computation Scientific computation, games, OS kernel Compiled to byte codes of JVM, not native machine language instructions. </a:t>
            </a:r>
          </a:p>
          <a:p>
            <a:pPr>
              <a:lnSpc>
                <a:spcPct val="107000"/>
              </a:lnSpc>
              <a:spcAft>
                <a:spcPts val="800"/>
              </a:spcAft>
            </a:pPr>
            <a:r>
              <a:rPr lang="en-IN" sz="2000" dirty="0">
                <a:effectLst/>
                <a:latin typeface="Calibri" panose="020F0502020204030204" pitchFamily="34" charset="0"/>
                <a:ea typeface="Calibri" panose="020F0502020204030204" pitchFamily="34" charset="0"/>
                <a:cs typeface="Times New Roman" panose="02020603050405020304" pitchFamily="18" charset="0"/>
              </a:rPr>
              <a:t>New release of Java is improving the speed a lot</a:t>
            </a:r>
          </a:p>
          <a:p>
            <a:pPr>
              <a:lnSpc>
                <a:spcPct val="107000"/>
              </a:lnSpc>
              <a:spcAft>
                <a:spcPts val="800"/>
              </a:spcAft>
            </a:pPr>
            <a:r>
              <a:rPr lang="en-IN" sz="2000" b="1" dirty="0">
                <a:solidFill>
                  <a:srgbClr val="851F72"/>
                </a:solidFill>
                <a:effectLst/>
                <a:latin typeface="Calibri" panose="020F0502020204030204" pitchFamily="34" charset="0"/>
                <a:ea typeface="Calibri" panose="020F0502020204030204" pitchFamily="34" charset="0"/>
                <a:cs typeface="Times New Roman" panose="02020603050405020304" pitchFamily="18" charset="0"/>
              </a:rPr>
              <a:t>Just-in-time (JIT) compiler</a:t>
            </a:r>
            <a:r>
              <a:rPr lang="en-IN" sz="2000" dirty="0">
                <a:effectLst/>
                <a:latin typeface="Calibri" panose="020F0502020204030204" pitchFamily="34" charset="0"/>
                <a:ea typeface="Calibri" panose="020F0502020204030204" pitchFamily="34" charset="0"/>
                <a:cs typeface="Times New Roman" panose="02020603050405020304" pitchFamily="18" charset="0"/>
              </a:rPr>
              <a:t>: convert byte codes to native machine language on the fly </a:t>
            </a:r>
          </a:p>
          <a:p>
            <a:pPr>
              <a:lnSpc>
                <a:spcPct val="107000"/>
              </a:lnSpc>
              <a:spcAft>
                <a:spcPts val="800"/>
              </a:spcAft>
            </a:pPr>
            <a:r>
              <a:rPr lang="en-IN" sz="2000" b="1" dirty="0">
                <a:solidFill>
                  <a:srgbClr val="851F72"/>
                </a:solidFill>
                <a:effectLst/>
                <a:latin typeface="Calibri" panose="020F0502020204030204" pitchFamily="34" charset="0"/>
                <a:ea typeface="Calibri" panose="020F0502020204030204" pitchFamily="34" charset="0"/>
                <a:cs typeface="Times New Roman" panose="02020603050405020304" pitchFamily="18" charset="0"/>
              </a:rPr>
              <a:t>Very safe </a:t>
            </a:r>
          </a:p>
          <a:p>
            <a:pPr indent="457200">
              <a:lnSpc>
                <a:spcPct val="107000"/>
              </a:lnSpc>
              <a:spcAft>
                <a:spcPts val="800"/>
              </a:spcAft>
            </a:pPr>
            <a:r>
              <a:rPr lang="en-IN" sz="2000" b="1" dirty="0">
                <a:solidFill>
                  <a:srgbClr val="851F72"/>
                </a:solidFill>
                <a:effectLst/>
                <a:latin typeface="Calibri" panose="020F0502020204030204" pitchFamily="34" charset="0"/>
                <a:ea typeface="Calibri" panose="020F0502020204030204" pitchFamily="34" charset="0"/>
                <a:cs typeface="Times New Roman" panose="02020603050405020304" pitchFamily="18" charset="0"/>
              </a:rPr>
              <a:t>No pointer </a:t>
            </a:r>
          </a:p>
          <a:p>
            <a:pPr indent="457200">
              <a:lnSpc>
                <a:spcPct val="107000"/>
              </a:lnSpc>
              <a:spcAft>
                <a:spcPts val="800"/>
              </a:spcAft>
            </a:pPr>
            <a:r>
              <a:rPr lang="en-IN" sz="2000" b="1" dirty="0">
                <a:solidFill>
                  <a:srgbClr val="851F72"/>
                </a:solidFill>
                <a:effectLst/>
                <a:latin typeface="Calibri" panose="020F0502020204030204" pitchFamily="34" charset="0"/>
                <a:ea typeface="Calibri" panose="020F0502020204030204" pitchFamily="34" charset="0"/>
                <a:cs typeface="Times New Roman" panose="02020603050405020304" pitchFamily="18" charset="0"/>
              </a:rPr>
              <a:t>Automatic garbage collection </a:t>
            </a:r>
          </a:p>
          <a:p>
            <a:pPr indent="457200">
              <a:lnSpc>
                <a:spcPct val="107000"/>
              </a:lnSpc>
              <a:spcAft>
                <a:spcPts val="800"/>
              </a:spcAft>
            </a:pPr>
            <a:r>
              <a:rPr lang="en-IN" sz="2000" b="1" dirty="0">
                <a:solidFill>
                  <a:srgbClr val="851F72"/>
                </a:solidFill>
                <a:effectLst/>
                <a:latin typeface="Calibri" panose="020F0502020204030204" pitchFamily="34" charset="0"/>
                <a:ea typeface="Calibri" panose="020F0502020204030204" pitchFamily="34" charset="0"/>
                <a:cs typeface="Times New Roman" panose="02020603050405020304" pitchFamily="18" charset="0"/>
              </a:rPr>
              <a:t>Check array access bound</a:t>
            </a:r>
          </a:p>
          <a:p>
            <a:pPr indent="457200">
              <a:lnSpc>
                <a:spcPct val="107000"/>
              </a:lnSpc>
              <a:spcAft>
                <a:spcPts val="800"/>
              </a:spcAft>
            </a:pPr>
            <a:r>
              <a:rPr lang="en-US" sz="2000" b="1" dirty="0">
                <a:solidFill>
                  <a:srgbClr val="851F72"/>
                </a:solidFill>
                <a:effectLst/>
                <a:latin typeface="Calibri" panose="020F0502020204030204" pitchFamily="34" charset="0"/>
                <a:ea typeface="Calibri" panose="020F0502020204030204" pitchFamily="34" charset="0"/>
                <a:cs typeface="Times New Roman" panose="02020603050405020304" pitchFamily="18" charset="0"/>
              </a:rPr>
              <a:t>rich pre-defined class library</a:t>
            </a:r>
            <a:endParaRPr lang="en-IN" sz="2000" b="1" dirty="0">
              <a:solidFill>
                <a:srgbClr val="851F72"/>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1974680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FA4D3D26-AA2F-4B43-8CC6-857AB26C29D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0638" r="10826"/>
          <a:stretch/>
        </p:blipFill>
        <p:spPr>
          <a:xfrm>
            <a:off x="1429305" y="165499"/>
            <a:ext cx="9499107" cy="6244177"/>
          </a:xfrm>
        </p:spPr>
      </p:pic>
    </p:spTree>
    <p:extLst>
      <p:ext uri="{BB962C8B-B14F-4D97-AF65-F5344CB8AC3E}">
        <p14:creationId xmlns:p14="http://schemas.microsoft.com/office/powerpoint/2010/main" val="3741464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30BFCE8-3044-48E6-863C-27C853EBC5C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 xmlns:a16="http://schemas.microsoft.com/office/drawing/2014/main" id="{2DE89E0E-FDE7-4BE3-961B-50FC5EE56FAF}"/>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0736" r="10675"/>
          <a:stretch/>
        </p:blipFill>
        <p:spPr>
          <a:xfrm>
            <a:off x="838200" y="365125"/>
            <a:ext cx="10515600" cy="6021214"/>
          </a:xfrm>
        </p:spPr>
      </p:pic>
    </p:spTree>
    <p:extLst>
      <p:ext uri="{BB962C8B-B14F-4D97-AF65-F5344CB8AC3E}">
        <p14:creationId xmlns:p14="http://schemas.microsoft.com/office/powerpoint/2010/main" val="2789650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431906C4-E290-46BA-9B96-C826B464110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0553" r="10308"/>
          <a:stretch/>
        </p:blipFill>
        <p:spPr>
          <a:xfrm>
            <a:off x="1095282" y="388076"/>
            <a:ext cx="10001435" cy="6104799"/>
          </a:xfrm>
        </p:spPr>
      </p:pic>
    </p:spTree>
    <p:extLst>
      <p:ext uri="{BB962C8B-B14F-4D97-AF65-F5344CB8AC3E}">
        <p14:creationId xmlns:p14="http://schemas.microsoft.com/office/powerpoint/2010/main" val="32642476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30BFCE8-3044-48E6-863C-27C853EBC5C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 xmlns:a16="http://schemas.microsoft.com/office/drawing/2014/main" id="{DC7B1452-DC35-4F9E-A0C2-AFB3C81F51DD}"/>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1379" r="11042"/>
          <a:stretch/>
        </p:blipFill>
        <p:spPr>
          <a:xfrm>
            <a:off x="838200" y="365125"/>
            <a:ext cx="10564134" cy="6127750"/>
          </a:xfrm>
        </p:spPr>
      </p:pic>
      <p:sp>
        <p:nvSpPr>
          <p:cNvPr id="7" name="TextBox 6">
            <a:extLst>
              <a:ext uri="{FF2B5EF4-FFF2-40B4-BE49-F238E27FC236}">
                <a16:creationId xmlns="" xmlns:a16="http://schemas.microsoft.com/office/drawing/2014/main" id="{06A0FFCE-2509-4F01-B5D4-9D7FF8081297}"/>
              </a:ext>
            </a:extLst>
          </p:cNvPr>
          <p:cNvSpPr txBox="1"/>
          <p:nvPr/>
        </p:nvSpPr>
        <p:spPr>
          <a:xfrm>
            <a:off x="1307235" y="2764319"/>
            <a:ext cx="8875451" cy="1702774"/>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tabLst>
                <a:tab pos="914400" algn="l"/>
              </a:tabLst>
            </a:pPr>
            <a:r>
              <a:rPr lang="en-US" sz="2000" dirty="0">
                <a:effectLst/>
                <a:latin typeface="Calibri" panose="020F0502020204030204" pitchFamily="34" charset="0"/>
                <a:ea typeface="Calibri" panose="020F0502020204030204" pitchFamily="34" charset="0"/>
                <a:cs typeface="Times New Roman" panose="02020603050405020304" pitchFamily="18" charset="0"/>
              </a:rPr>
              <a:t>focus on the data (objects) and methods manipulating the data</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tabLst>
                <a:tab pos="914400" algn="l"/>
              </a:tabLst>
            </a:pPr>
            <a:r>
              <a:rPr lang="en-US" sz="2000" dirty="0">
                <a:effectLst/>
                <a:latin typeface="Calibri" panose="020F0502020204030204" pitchFamily="34" charset="0"/>
                <a:ea typeface="Calibri" panose="020F0502020204030204" pitchFamily="34" charset="0"/>
                <a:cs typeface="Times New Roman" panose="02020603050405020304" pitchFamily="18" charset="0"/>
              </a:rPr>
              <a:t>all functions are associated with objects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tabLst>
                <a:tab pos="914400" algn="l"/>
              </a:tabLst>
            </a:pPr>
            <a:r>
              <a:rPr lang="en-US" sz="2000" dirty="0">
                <a:effectLst/>
                <a:latin typeface="Calibri" panose="020F0502020204030204" pitchFamily="34" charset="0"/>
                <a:ea typeface="Calibri" panose="020F0502020204030204" pitchFamily="34" charset="0"/>
                <a:cs typeface="Times New Roman" panose="02020603050405020304" pitchFamily="18" charset="0"/>
              </a:rPr>
              <a:t>almost all datatypes are objects (files, strings, etc.)</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tabLst>
                <a:tab pos="914400" algn="l"/>
              </a:tabLst>
            </a:pPr>
            <a:r>
              <a:rPr lang="en-US" sz="2000" dirty="0">
                <a:effectLst/>
                <a:latin typeface="Calibri" panose="020F0502020204030204" pitchFamily="34" charset="0"/>
                <a:ea typeface="Calibri" panose="020F0502020204030204" pitchFamily="34" charset="0"/>
                <a:cs typeface="Times New Roman" panose="02020603050405020304" pitchFamily="18" charset="0"/>
              </a:rPr>
              <a:t>potentially better code organization and reuse</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476390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30BFCE8-3044-48E6-863C-27C853EBC5C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 xmlns:a16="http://schemas.microsoft.com/office/drawing/2014/main" id="{665705D6-BC3C-4AC0-AB29-C2DFFEC42937}"/>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0644" r="11685"/>
          <a:stretch/>
        </p:blipFill>
        <p:spPr>
          <a:xfrm>
            <a:off x="838200" y="365125"/>
            <a:ext cx="10576638" cy="6127750"/>
          </a:xfrm>
        </p:spPr>
      </p:pic>
    </p:spTree>
    <p:extLst>
      <p:ext uri="{BB962C8B-B14F-4D97-AF65-F5344CB8AC3E}">
        <p14:creationId xmlns:p14="http://schemas.microsoft.com/office/powerpoint/2010/main" val="29944032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30BFCE8-3044-48E6-863C-27C853EBC5C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 xmlns:a16="http://schemas.microsoft.com/office/drawing/2014/main" id="{8138D188-478B-4860-933B-F1BA9C97932E}"/>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0553" r="11042"/>
          <a:stretch/>
        </p:blipFill>
        <p:spPr>
          <a:xfrm>
            <a:off x="838200" y="365124"/>
            <a:ext cx="10516227" cy="6035675"/>
          </a:xfrm>
        </p:spPr>
      </p:pic>
      <p:sp>
        <p:nvSpPr>
          <p:cNvPr id="6" name="TextBox 5">
            <a:extLst>
              <a:ext uri="{FF2B5EF4-FFF2-40B4-BE49-F238E27FC236}">
                <a16:creationId xmlns="" xmlns:a16="http://schemas.microsoft.com/office/drawing/2014/main" id="{BCD1086B-04D0-4A0C-BCE0-98042A8F5C6A}"/>
              </a:ext>
            </a:extLst>
          </p:cNvPr>
          <p:cNvSpPr txBox="1"/>
          <p:nvPr/>
        </p:nvSpPr>
        <p:spPr>
          <a:xfrm>
            <a:off x="1298358" y="2865669"/>
            <a:ext cx="9408111" cy="2215991"/>
          </a:xfrm>
          <a:prstGeom prst="rect">
            <a:avLst/>
          </a:prstGeom>
          <a:noFill/>
        </p:spPr>
        <p:txBody>
          <a:bodyPr wrap="square">
            <a:spAutoFit/>
          </a:bodyPr>
          <a:lstStyle/>
          <a:p>
            <a:r>
              <a:rPr lang="en-IN" sz="2000" dirty="0">
                <a:effectLst/>
                <a:latin typeface="Calibri" panose="020F0502020204030204" pitchFamily="34" charset="0"/>
                <a:ea typeface="Calibri" panose="020F0502020204030204" pitchFamily="34" charset="0"/>
                <a:cs typeface="Times New Roman" panose="02020603050405020304" pitchFamily="18" charset="0"/>
              </a:rPr>
              <a:t>The biggest strength of Java is its platform independent nature. </a:t>
            </a:r>
          </a:p>
          <a:p>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r>
              <a:rPr lang="en-IN" sz="2000" dirty="0">
                <a:effectLst/>
                <a:latin typeface="Calibri" panose="020F0502020204030204" pitchFamily="34" charset="0"/>
                <a:ea typeface="Calibri" panose="020F0502020204030204" pitchFamily="34" charset="0"/>
                <a:cs typeface="Times New Roman" panose="02020603050405020304" pitchFamily="18" charset="0"/>
              </a:rPr>
              <a:t>Being platform independent means a program compiled on one machine can be executed on any machine of the wo Id without any change. </a:t>
            </a:r>
          </a:p>
          <a:p>
            <a:endParaRPr lang="en-IN" sz="2000" dirty="0">
              <a:latin typeface="Calibri" panose="020F0502020204030204" pitchFamily="34" charset="0"/>
              <a:ea typeface="Calibri" panose="020F0502020204030204" pitchFamily="34" charset="0"/>
              <a:cs typeface="Times New Roman" panose="02020603050405020304" pitchFamily="18" charset="0"/>
            </a:endParaRPr>
          </a:p>
          <a:p>
            <a:r>
              <a:rPr lang="en-IN" sz="2000" dirty="0">
                <a:effectLst/>
                <a:latin typeface="Calibri" panose="020F0502020204030204" pitchFamily="34" charset="0"/>
                <a:ea typeface="Calibri" panose="020F0502020204030204" pitchFamily="34" charset="0"/>
                <a:cs typeface="Times New Roman" panose="02020603050405020304" pitchFamily="18" charset="0"/>
              </a:rPr>
              <a:t>Java achieves platform independency by using the concept of BYTE code. </a:t>
            </a: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639890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30BFCE8-3044-48E6-863C-27C853EBC5C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 xmlns:a16="http://schemas.microsoft.com/office/drawing/2014/main" id="{EB79062A-D932-4106-8204-3ECF900BA93E}"/>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0736" r="11041"/>
          <a:stretch/>
        </p:blipFill>
        <p:spPr>
          <a:xfrm>
            <a:off x="838200" y="365125"/>
            <a:ext cx="10537893" cy="6062308"/>
          </a:xfrm>
        </p:spPr>
      </p:pic>
    </p:spTree>
    <p:extLst>
      <p:ext uri="{BB962C8B-B14F-4D97-AF65-F5344CB8AC3E}">
        <p14:creationId xmlns:p14="http://schemas.microsoft.com/office/powerpoint/2010/main" val="17534873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30BFCE8-3044-48E6-863C-27C853EBC5CE}"/>
              </a:ext>
            </a:extLst>
          </p:cNvPr>
          <p:cNvSpPr>
            <a:spLocks noGrp="1"/>
          </p:cNvSpPr>
          <p:nvPr>
            <p:ph type="title"/>
          </p:nvPr>
        </p:nvSpPr>
        <p:spPr/>
        <p:txBody>
          <a:bodyPr/>
          <a:lstStyle/>
          <a:p>
            <a:endParaRPr lang="en-IN"/>
          </a:p>
        </p:txBody>
      </p:sp>
      <p:pic>
        <p:nvPicPr>
          <p:cNvPr id="9" name="Content Placeholder 8">
            <a:extLst>
              <a:ext uri="{FF2B5EF4-FFF2-40B4-BE49-F238E27FC236}">
                <a16:creationId xmlns="" xmlns:a16="http://schemas.microsoft.com/office/drawing/2014/main" id="{FF6A12AC-CFCD-4B95-BF4D-C009FD285A7A}"/>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1011" r="10674"/>
          <a:stretch/>
        </p:blipFill>
        <p:spPr>
          <a:xfrm>
            <a:off x="838199" y="365124"/>
            <a:ext cx="10503911" cy="6035675"/>
          </a:xfrm>
        </p:spPr>
      </p:pic>
      <p:sp>
        <p:nvSpPr>
          <p:cNvPr id="5" name="TextBox 4">
            <a:extLst>
              <a:ext uri="{FF2B5EF4-FFF2-40B4-BE49-F238E27FC236}">
                <a16:creationId xmlns="" xmlns:a16="http://schemas.microsoft.com/office/drawing/2014/main" id="{3A7920F2-B818-4E52-9BA8-7C5BDA3EACE9}"/>
              </a:ext>
            </a:extLst>
          </p:cNvPr>
          <p:cNvSpPr txBox="1"/>
          <p:nvPr/>
        </p:nvSpPr>
        <p:spPr>
          <a:xfrm>
            <a:off x="1458156" y="3945203"/>
            <a:ext cx="8981983" cy="1323439"/>
          </a:xfrm>
          <a:prstGeom prst="rect">
            <a:avLst/>
          </a:prstGeom>
          <a:noFill/>
        </p:spPr>
        <p:txBody>
          <a:bodyPr wrap="square">
            <a:spAutoFit/>
          </a:bodyPr>
          <a:lstStyle/>
          <a:p>
            <a:r>
              <a:rPr lang="en-US" sz="2000" b="1" dirty="0"/>
              <a:t>“Write once, run anywhere”</a:t>
            </a:r>
          </a:p>
          <a:p>
            <a:endParaRPr lang="en-US" sz="2000" b="1" dirty="0"/>
          </a:p>
          <a:p>
            <a:r>
              <a:rPr lang="en-US" sz="2000" b="1" dirty="0"/>
              <a:t>With a Java Virtual Machine (JVM), you can write one program that will run on any platform.</a:t>
            </a:r>
          </a:p>
        </p:txBody>
      </p:sp>
    </p:spTree>
    <p:extLst>
      <p:ext uri="{BB962C8B-B14F-4D97-AF65-F5344CB8AC3E}">
        <p14:creationId xmlns:p14="http://schemas.microsoft.com/office/powerpoint/2010/main" val="39905618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B53BA5-7134-406D-B2D8-E2F64C5D62F2}"/>
              </a:ext>
            </a:extLst>
          </p:cNvPr>
          <p:cNvSpPr>
            <a:spLocks noGrp="1"/>
          </p:cNvSpPr>
          <p:nvPr>
            <p:ph type="title"/>
          </p:nvPr>
        </p:nvSpPr>
        <p:spPr>
          <a:xfrm>
            <a:off x="838200" y="365125"/>
            <a:ext cx="10515600" cy="815605"/>
          </a:xfrm>
        </p:spPr>
        <p:txBody>
          <a:bodyPr>
            <a:normAutofit/>
          </a:bodyPr>
          <a:lstStyle/>
          <a:p>
            <a:r>
              <a:rPr lang="en-IN" sz="32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Platform independent/Architecture Neutral </a:t>
            </a:r>
            <a:endParaRPr lang="en-IN" sz="6600" dirty="0">
              <a:solidFill>
                <a:srgbClr val="C00000"/>
              </a:solidFill>
            </a:endParaRPr>
          </a:p>
        </p:txBody>
      </p:sp>
      <p:pic>
        <p:nvPicPr>
          <p:cNvPr id="4" name="Content Placeholder 3">
            <a:extLst>
              <a:ext uri="{FF2B5EF4-FFF2-40B4-BE49-F238E27FC236}">
                <a16:creationId xmlns="" xmlns:a16="http://schemas.microsoft.com/office/drawing/2014/main" id="{5DA41E32-D679-4DAD-A51A-FD284BE9FD7E}"/>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354314" y="1775533"/>
            <a:ext cx="4858184" cy="3509881"/>
          </a:xfrm>
          <a:prstGeom prst="rect">
            <a:avLst/>
          </a:prstGeom>
          <a:noFill/>
          <a:ln>
            <a:noFill/>
          </a:ln>
        </p:spPr>
      </p:pic>
      <p:pic>
        <p:nvPicPr>
          <p:cNvPr id="5" name="Picture 4">
            <a:extLst>
              <a:ext uri="{FF2B5EF4-FFF2-40B4-BE49-F238E27FC236}">
                <a16:creationId xmlns="" xmlns:a16="http://schemas.microsoft.com/office/drawing/2014/main" id="{14ED9108-CFE3-4069-9F56-5151C85C4ED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38199" y="1775533"/>
            <a:ext cx="5092083" cy="3509880"/>
          </a:xfrm>
          <a:prstGeom prst="rect">
            <a:avLst/>
          </a:prstGeom>
          <a:noFill/>
          <a:ln>
            <a:noFill/>
          </a:ln>
        </p:spPr>
      </p:pic>
    </p:spTree>
    <p:extLst>
      <p:ext uri="{BB962C8B-B14F-4D97-AF65-F5344CB8AC3E}">
        <p14:creationId xmlns:p14="http://schemas.microsoft.com/office/powerpoint/2010/main" val="6585695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30BFCE8-3044-48E6-863C-27C853EBC5CE}"/>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 xmlns:a16="http://schemas.microsoft.com/office/drawing/2014/main" id="{9D7C1392-D8D7-485A-BB3B-CD4EBFB2D63C}"/>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0644" r="10583"/>
          <a:stretch/>
        </p:blipFill>
        <p:spPr>
          <a:xfrm>
            <a:off x="838200" y="365124"/>
            <a:ext cx="10394540" cy="5938021"/>
          </a:xfrm>
        </p:spPr>
      </p:pic>
    </p:spTree>
    <p:extLst>
      <p:ext uri="{BB962C8B-B14F-4D97-AF65-F5344CB8AC3E}">
        <p14:creationId xmlns:p14="http://schemas.microsoft.com/office/powerpoint/2010/main" val="23802695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93AFF81-21B2-4CCF-9C26-DFE2DE95DFBA}"/>
              </a:ext>
            </a:extLst>
          </p:cNvPr>
          <p:cNvSpPr>
            <a:spLocks noGrp="1"/>
          </p:cNvSpPr>
          <p:nvPr>
            <p:ph type="title"/>
          </p:nvPr>
        </p:nvSpPr>
        <p:spPr/>
        <p:txBody>
          <a:bodyPr/>
          <a:lstStyle/>
          <a:p>
            <a:r>
              <a:rPr lang="en-IN" dirty="0"/>
              <a:t>Robust</a:t>
            </a:r>
          </a:p>
        </p:txBody>
      </p:sp>
      <p:sp>
        <p:nvSpPr>
          <p:cNvPr id="4" name="Text Box 4">
            <a:extLst>
              <a:ext uri="{FF2B5EF4-FFF2-40B4-BE49-F238E27FC236}">
                <a16:creationId xmlns="" xmlns:a16="http://schemas.microsoft.com/office/drawing/2014/main" id="{1B171483-E7C6-442E-A9B6-1814219095C3}"/>
              </a:ext>
            </a:extLst>
          </p:cNvPr>
          <p:cNvSpPr txBox="1">
            <a:spLocks noGrp="1" noChangeArrowheads="1"/>
          </p:cNvSpPr>
          <p:nvPr>
            <p:ph idx="1"/>
          </p:nvPr>
        </p:nvSpPr>
        <p:spPr bwMode="auto">
          <a:xfrm>
            <a:off x="838200" y="1825625"/>
            <a:ext cx="10515600" cy="370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07000"/>
              </a:lnSpc>
              <a:spcAft>
                <a:spcPts val="800"/>
              </a:spcAft>
            </a:pPr>
            <a:r>
              <a:rPr lang="en-IN" dirty="0">
                <a:effectLst/>
                <a:latin typeface="Calibri" panose="020F0502020204030204" pitchFamily="34" charset="0"/>
                <a:ea typeface="Calibri" panose="020F0502020204030204" pitchFamily="34" charset="0"/>
                <a:cs typeface="Times New Roman" panose="02020603050405020304" pitchFamily="18" charset="0"/>
              </a:rPr>
              <a:t>Robust (Fault Tolerance) In Java, any runtime error encountered by the Java is never passed on to the underlying system rather as soon as any such error occurs the JVM immediately terminates the program stopping it from causing any harm to the underlying system. </a:t>
            </a:r>
          </a:p>
          <a:p>
            <a:pPr>
              <a:lnSpc>
                <a:spcPct val="107000"/>
              </a:lnSpc>
              <a:spcAft>
                <a:spcPts val="800"/>
              </a:spcAft>
            </a:pPr>
            <a:r>
              <a:rPr lang="en-IN" dirty="0">
                <a:effectLst/>
                <a:latin typeface="Calibri" panose="020F0502020204030204" pitchFamily="34" charset="0"/>
                <a:ea typeface="Calibri" panose="020F0502020204030204" pitchFamily="34" charset="0"/>
                <a:cs typeface="Times New Roman" panose="02020603050405020304" pitchFamily="18" charset="0"/>
              </a:rPr>
              <a:t>Thus we can say that Java is a robust language which does not allow any such operation by the program which can cause any kind of harm to OS.</a:t>
            </a:r>
          </a:p>
          <a:p>
            <a:r>
              <a:rPr lang="en-US" altLang="en-US" sz="2800" dirty="0">
                <a:cs typeface="Times New Roman" panose="02020603050405020304" pitchFamily="18" charset="0"/>
              </a:rPr>
              <a:t>Java has a runtime exception-handling feature to provide programming support for robustness. </a:t>
            </a:r>
          </a:p>
        </p:txBody>
      </p:sp>
    </p:spTree>
    <p:extLst>
      <p:ext uri="{BB962C8B-B14F-4D97-AF65-F5344CB8AC3E}">
        <p14:creationId xmlns:p14="http://schemas.microsoft.com/office/powerpoint/2010/main" val="9016838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30BFCE8-3044-48E6-863C-27C853EBC5C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 xmlns:a16="http://schemas.microsoft.com/office/drawing/2014/main" id="{EFFDEBDB-32A9-4A09-AA62-DA84A16AE90C}"/>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1655" r="10858"/>
          <a:stretch/>
        </p:blipFill>
        <p:spPr>
          <a:xfrm>
            <a:off x="838199" y="365125"/>
            <a:ext cx="10551635" cy="6127750"/>
          </a:xfrm>
        </p:spPr>
      </p:pic>
    </p:spTree>
    <p:extLst>
      <p:ext uri="{BB962C8B-B14F-4D97-AF65-F5344CB8AC3E}">
        <p14:creationId xmlns:p14="http://schemas.microsoft.com/office/powerpoint/2010/main" val="40933640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30BFCE8-3044-48E6-863C-27C853EBC5C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 xmlns:a16="http://schemas.microsoft.com/office/drawing/2014/main" id="{45B44946-9EF7-4150-A223-ADFA9F8A1DF3}"/>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1103" t="55498" r="10400"/>
          <a:stretch/>
        </p:blipFill>
        <p:spPr>
          <a:xfrm>
            <a:off x="809772" y="345721"/>
            <a:ext cx="10544028" cy="2689933"/>
          </a:xfrm>
        </p:spPr>
      </p:pic>
    </p:spTree>
    <p:extLst>
      <p:ext uri="{BB962C8B-B14F-4D97-AF65-F5344CB8AC3E}">
        <p14:creationId xmlns:p14="http://schemas.microsoft.com/office/powerpoint/2010/main" val="1175564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4404CBB3-FF44-4980-8892-AA4C75E1504E}"/>
              </a:ext>
            </a:extLst>
          </p:cNvPr>
          <p:cNvPicPr>
            <a:picLocks noChangeAspect="1"/>
          </p:cNvPicPr>
          <p:nvPr/>
        </p:nvPicPr>
        <p:blipFill rotWithShape="1">
          <a:blip r:embed="rId2">
            <a:extLst>
              <a:ext uri="{28A0092B-C50C-407E-A947-70E740481C1C}">
                <a14:useLocalDpi xmlns:a14="http://schemas.microsoft.com/office/drawing/2010/main" val="0"/>
              </a:ext>
            </a:extLst>
          </a:blip>
          <a:srcRect l="26046" r="26069"/>
          <a:stretch/>
        </p:blipFill>
        <p:spPr>
          <a:xfrm>
            <a:off x="3018408" y="438042"/>
            <a:ext cx="6365289" cy="5981915"/>
          </a:xfrm>
          <a:prstGeom prst="rect">
            <a:avLst/>
          </a:prstGeom>
        </p:spPr>
      </p:pic>
    </p:spTree>
    <p:extLst>
      <p:ext uri="{BB962C8B-B14F-4D97-AF65-F5344CB8AC3E}">
        <p14:creationId xmlns:p14="http://schemas.microsoft.com/office/powerpoint/2010/main" val="380820804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30BFCE8-3044-48E6-863C-27C853EBC5C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 xmlns:a16="http://schemas.microsoft.com/office/drawing/2014/main" id="{6009D447-4940-4E71-902C-DD6826F71BAB}"/>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1563" r="10858"/>
          <a:stretch/>
        </p:blipFill>
        <p:spPr>
          <a:xfrm>
            <a:off x="838200" y="365125"/>
            <a:ext cx="10564134" cy="6127750"/>
          </a:xfrm>
        </p:spPr>
      </p:pic>
    </p:spTree>
    <p:extLst>
      <p:ext uri="{BB962C8B-B14F-4D97-AF65-F5344CB8AC3E}">
        <p14:creationId xmlns:p14="http://schemas.microsoft.com/office/powerpoint/2010/main" val="41447863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38E7870-1873-430D-939E-CA62EC3293B3}"/>
              </a:ext>
            </a:extLst>
          </p:cNvPr>
          <p:cNvSpPr>
            <a:spLocks noGrp="1"/>
          </p:cNvSpPr>
          <p:nvPr>
            <p:ph type="title"/>
          </p:nvPr>
        </p:nvSpPr>
        <p:spPr/>
        <p:txBody>
          <a:bodyPr/>
          <a:lstStyle/>
          <a:p>
            <a:r>
              <a:rPr lang="en-US" dirty="0">
                <a:solidFill>
                  <a:srgbClr val="C00000"/>
                </a:solidFill>
              </a:rPr>
              <a:t>Multi-threaded</a:t>
            </a:r>
            <a:endParaRPr lang="en-IN" dirty="0">
              <a:solidFill>
                <a:srgbClr val="C00000"/>
              </a:solidFill>
            </a:endParaRPr>
          </a:p>
        </p:txBody>
      </p:sp>
      <p:sp>
        <p:nvSpPr>
          <p:cNvPr id="3" name="Content Placeholder 2">
            <a:extLst>
              <a:ext uri="{FF2B5EF4-FFF2-40B4-BE49-F238E27FC236}">
                <a16:creationId xmlns="" xmlns:a16="http://schemas.microsoft.com/office/drawing/2014/main" id="{14D731E4-7EBC-4804-AC6B-A27B0EC096BE}"/>
              </a:ext>
            </a:extLst>
          </p:cNvPr>
          <p:cNvSpPr>
            <a:spLocks noGrp="1"/>
          </p:cNvSpPr>
          <p:nvPr>
            <p:ph idx="1"/>
          </p:nvPr>
        </p:nvSpPr>
        <p:spPr/>
        <p:txBody>
          <a:bodyPr>
            <a:normAutofit lnSpcReduction="10000"/>
          </a:bodyPr>
          <a:lstStyle/>
          <a:p>
            <a:r>
              <a:rPr lang="en-US" dirty="0"/>
              <a:t>Multithreading means executing multiple portions (functions) of the same program in parallel. </a:t>
            </a:r>
          </a:p>
          <a:p>
            <a:r>
              <a:rPr lang="en-US" dirty="0"/>
              <a:t>Just like in Microsoft word, multiple functionalities take place at same time, like typing, spell check, grammar check, auto save, auto complete, office assistant etc... </a:t>
            </a:r>
          </a:p>
          <a:p>
            <a:r>
              <a:rPr lang="en-US" dirty="0"/>
              <a:t>Since all this is taking place inside MS Word, we can say that it is an example of multithreading. </a:t>
            </a:r>
          </a:p>
          <a:p>
            <a:r>
              <a:rPr lang="en-US" dirty="0"/>
              <a:t>Java is one of the pioneer language to support this concept. </a:t>
            </a:r>
          </a:p>
          <a:p>
            <a:r>
              <a:rPr lang="en-US" dirty="0"/>
              <a:t>Thus development of Multithreaded application is one of the important strength of Java.</a:t>
            </a:r>
            <a:endParaRPr lang="en-IN" dirty="0"/>
          </a:p>
        </p:txBody>
      </p:sp>
    </p:spTree>
    <p:extLst>
      <p:ext uri="{BB962C8B-B14F-4D97-AF65-F5344CB8AC3E}">
        <p14:creationId xmlns:p14="http://schemas.microsoft.com/office/powerpoint/2010/main" val="37744395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30BFCE8-3044-48E6-863C-27C853EBC5CE}"/>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 xmlns:a16="http://schemas.microsoft.com/office/drawing/2014/main" id="{5149B0CD-7944-41AA-B828-A478A6A824E6}"/>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0828" t="204" r="10859" b="-204"/>
          <a:stretch/>
        </p:blipFill>
        <p:spPr>
          <a:xfrm>
            <a:off x="838200" y="365125"/>
            <a:ext cx="10534811" cy="6053430"/>
          </a:xfrm>
        </p:spPr>
      </p:pic>
    </p:spTree>
    <p:extLst>
      <p:ext uri="{BB962C8B-B14F-4D97-AF65-F5344CB8AC3E}">
        <p14:creationId xmlns:p14="http://schemas.microsoft.com/office/powerpoint/2010/main" val="9179431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30BFCE8-3044-48E6-863C-27C853EBC5CE}"/>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 xmlns:a16="http://schemas.microsoft.com/office/drawing/2014/main" id="{88FFC145-0385-4522-80D7-446D842BC692}"/>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0736" t="46833" r="10949"/>
          <a:stretch/>
        </p:blipFill>
        <p:spPr>
          <a:xfrm>
            <a:off x="834437" y="365125"/>
            <a:ext cx="10519363" cy="3213716"/>
          </a:xfrm>
        </p:spPr>
      </p:pic>
      <p:sp>
        <p:nvSpPr>
          <p:cNvPr id="4" name="Text Box 4">
            <a:extLst>
              <a:ext uri="{FF2B5EF4-FFF2-40B4-BE49-F238E27FC236}">
                <a16:creationId xmlns="" xmlns:a16="http://schemas.microsoft.com/office/drawing/2014/main" id="{3A6D8775-108E-4AA2-8B18-78F78402DD2B}"/>
              </a:ext>
            </a:extLst>
          </p:cNvPr>
          <p:cNvSpPr txBox="1">
            <a:spLocks noChangeArrowheads="1"/>
          </p:cNvSpPr>
          <p:nvPr/>
        </p:nvSpPr>
        <p:spPr bwMode="auto">
          <a:xfrm>
            <a:off x="834437" y="3716569"/>
            <a:ext cx="10515600" cy="219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Times New Roman" panose="02020603050405020304" pitchFamily="18" charset="0"/>
                <a:ea typeface="+mn-ea"/>
                <a:cs typeface="+mn-cs"/>
              </a:defRPr>
            </a:lvl1pPr>
            <a:lvl2pPr marL="742950" indent="-28575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mn-ea"/>
                <a:cs typeface="+mn-cs"/>
              </a:defRPr>
            </a:lvl9pPr>
          </a:lstStyle>
          <a:p>
            <a:r>
              <a:rPr lang="en-US" altLang="en-US" dirty="0">
                <a:latin typeface="Book Antiqua" panose="02040602050305030304" pitchFamily="18" charset="0"/>
                <a:cs typeface="Times New Roman" panose="02020603050405020304" pitchFamily="18" charset="0"/>
              </a:rPr>
              <a:t>Java was designed to adapt to an evolving environment. </a:t>
            </a:r>
          </a:p>
          <a:p>
            <a:r>
              <a:rPr lang="en-US" altLang="en-US" dirty="0">
                <a:latin typeface="Book Antiqua" panose="02040602050305030304" pitchFamily="18" charset="0"/>
                <a:cs typeface="Times New Roman" panose="02020603050405020304" pitchFamily="18" charset="0"/>
              </a:rPr>
              <a:t>New code can be loaded on the fly without recompilation. </a:t>
            </a:r>
          </a:p>
          <a:p>
            <a:r>
              <a:rPr lang="en-US" altLang="en-US" dirty="0">
                <a:latin typeface="Book Antiqua" panose="02040602050305030304" pitchFamily="18" charset="0"/>
                <a:cs typeface="Times New Roman" panose="02020603050405020304" pitchFamily="18" charset="0"/>
              </a:rPr>
              <a:t>There is no need for developers to create, and for users to install, major new software versions. </a:t>
            </a:r>
          </a:p>
          <a:p>
            <a:r>
              <a:rPr lang="en-US" altLang="en-US" dirty="0">
                <a:latin typeface="Book Antiqua" panose="02040602050305030304" pitchFamily="18" charset="0"/>
                <a:cs typeface="Times New Roman" panose="02020603050405020304" pitchFamily="18" charset="0"/>
              </a:rPr>
              <a:t>New features can be incorporated transparently as needed.</a:t>
            </a:r>
            <a:r>
              <a:rPr lang="en-US" altLang="en-US" sz="2800" dirty="0">
                <a:latin typeface="Book Antiqua" panose="02040602050305030304" pitchFamily="18" charset="0"/>
                <a:cs typeface="Times New Roman" panose="02020603050405020304" pitchFamily="18" charset="0"/>
              </a:rPr>
              <a:t> </a:t>
            </a:r>
          </a:p>
        </p:txBody>
      </p:sp>
    </p:spTree>
    <p:extLst>
      <p:ext uri="{BB962C8B-B14F-4D97-AF65-F5344CB8AC3E}">
        <p14:creationId xmlns:p14="http://schemas.microsoft.com/office/powerpoint/2010/main" val="42165464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19562" y="80023"/>
            <a:ext cx="9152876" cy="6395586"/>
          </a:xfrm>
          <a:prstGeom prst="rect">
            <a:avLst/>
          </a:prstGeom>
        </p:spPr>
      </p:pic>
    </p:spTree>
    <p:extLst>
      <p:ext uri="{BB962C8B-B14F-4D97-AF65-F5344CB8AC3E}">
        <p14:creationId xmlns:p14="http://schemas.microsoft.com/office/powerpoint/2010/main" val="105453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838200" y="365124"/>
            <a:ext cx="10515600" cy="6239861"/>
          </a:xfrm>
          <a:prstGeom prst="rect">
            <a:avLst/>
          </a:prstGeom>
        </p:spPr>
      </p:pic>
    </p:spTree>
    <p:extLst>
      <p:ext uri="{BB962C8B-B14F-4D97-AF65-F5344CB8AC3E}">
        <p14:creationId xmlns:p14="http://schemas.microsoft.com/office/powerpoint/2010/main" val="33856001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360416" y="1790114"/>
            <a:ext cx="9471168" cy="4351338"/>
          </a:xfrm>
          <a:prstGeom prst="rect">
            <a:avLst/>
          </a:prstGeom>
        </p:spPr>
      </p:pic>
    </p:spTree>
    <p:extLst>
      <p:ext uri="{BB962C8B-B14F-4D97-AF65-F5344CB8AC3E}">
        <p14:creationId xmlns:p14="http://schemas.microsoft.com/office/powerpoint/2010/main" val="33414273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199" y="365125"/>
            <a:ext cx="10515599" cy="5915024"/>
          </a:xfrm>
          <a:prstGeom prst="rect">
            <a:avLst/>
          </a:prstGeom>
        </p:spPr>
      </p:pic>
    </p:spTree>
    <p:extLst>
      <p:ext uri="{BB962C8B-B14F-4D97-AF65-F5344CB8AC3E}">
        <p14:creationId xmlns:p14="http://schemas.microsoft.com/office/powerpoint/2010/main" val="17612599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35224" y="365125"/>
            <a:ext cx="9179510" cy="5811498"/>
          </a:xfrm>
          <a:prstGeom prst="rect">
            <a:avLst/>
          </a:prstGeom>
        </p:spPr>
      </p:pic>
    </p:spTree>
    <p:extLst>
      <p:ext uri="{BB962C8B-B14F-4D97-AF65-F5344CB8AC3E}">
        <p14:creationId xmlns:p14="http://schemas.microsoft.com/office/powerpoint/2010/main" val="42296260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35006"/>
            <a:ext cx="10515600" cy="6422994"/>
          </a:xfrm>
        </p:spPr>
        <p:txBody>
          <a:bodyPr>
            <a:normAutofit fontScale="92500" lnSpcReduction="20000"/>
          </a:bodyPr>
          <a:lstStyle/>
          <a:p>
            <a:r>
              <a:rPr lang="en-US" b="1" i="1" dirty="0"/>
              <a:t>Structural approach:</a:t>
            </a:r>
            <a:r>
              <a:rPr lang="en-US" i="1" dirty="0"/>
              <a:t> Java uses a hierarchical approach where the code is developed from bottom to top.</a:t>
            </a:r>
            <a:endParaRPr lang="en-US" dirty="0"/>
          </a:p>
          <a:p>
            <a:r>
              <a:rPr lang="en-US" b="1" i="1" dirty="0"/>
              <a:t>Strongly typed: </a:t>
            </a:r>
            <a:r>
              <a:rPr lang="en-US" i="1" dirty="0"/>
              <a:t>Java is strongly typed where the system already knows and auto predicts when you are trying to pass a parameter/value to a component.</a:t>
            </a:r>
            <a:endParaRPr lang="en-US" dirty="0"/>
          </a:p>
          <a:p>
            <a:r>
              <a:rPr lang="en-US" b="1" i="1" dirty="0"/>
              <a:t>Object-Oriented:</a:t>
            </a:r>
            <a:r>
              <a:rPr lang="en-US" i="1" dirty="0"/>
              <a:t> Code is developed in the form of components when they combine it makes an object like making spare parts to build a car.</a:t>
            </a:r>
            <a:endParaRPr lang="en-US" dirty="0"/>
          </a:p>
          <a:p>
            <a:r>
              <a:rPr lang="en-US" b="1" i="1" dirty="0"/>
              <a:t>Inheritance:</a:t>
            </a:r>
            <a:r>
              <a:rPr lang="en-US" i="1" dirty="0"/>
              <a:t> The components made once can be reused with little or no modification</a:t>
            </a:r>
            <a:endParaRPr lang="en-US" dirty="0"/>
          </a:p>
          <a:p>
            <a:r>
              <a:rPr lang="en-US" b="1" i="1" dirty="0"/>
              <a:t>Encapsulation:</a:t>
            </a:r>
            <a:r>
              <a:rPr lang="en-US" i="1" dirty="0"/>
              <a:t> Each component has its access filters i.e. Public, Private and Protected</a:t>
            </a:r>
            <a:endParaRPr lang="en-US" dirty="0"/>
          </a:p>
          <a:p>
            <a:r>
              <a:rPr lang="en-US" b="1" i="1" dirty="0"/>
              <a:t>Automatic memory management:</a:t>
            </a:r>
            <a:r>
              <a:rPr lang="en-US" i="1" dirty="0"/>
              <a:t> Java has a garbage collection thread that automatically invokes on reaching a threshold and deletes temporary values that are already used.</a:t>
            </a:r>
            <a:endParaRPr lang="en-US" dirty="0"/>
          </a:p>
          <a:p>
            <a:r>
              <a:rPr lang="en-US" b="1" i="1" dirty="0"/>
              <a:t>Scalability:</a:t>
            </a:r>
            <a:r>
              <a:rPr lang="en-US" i="1" dirty="0"/>
              <a:t> Java provides the flexibility to scale horizontally where new servers are added to increasing requirements.</a:t>
            </a:r>
            <a:endParaRPr lang="en-US" dirty="0"/>
          </a:p>
          <a:p>
            <a:r>
              <a:rPr lang="en-US" b="1" i="1" dirty="0"/>
              <a:t>Distributed architecture support:</a:t>
            </a:r>
            <a:r>
              <a:rPr lang="en-US" i="1" dirty="0"/>
              <a:t> Java can work on distributed architecture where data is distributed on servers placed on different geographical locations.</a:t>
            </a:r>
            <a:endParaRPr lang="en-US" dirty="0"/>
          </a:p>
        </p:txBody>
      </p:sp>
    </p:spTree>
    <p:extLst>
      <p:ext uri="{BB962C8B-B14F-4D97-AF65-F5344CB8AC3E}">
        <p14:creationId xmlns:p14="http://schemas.microsoft.com/office/powerpoint/2010/main" val="2817889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30BFCE8-3044-48E6-863C-27C853EBC5CE}"/>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 xmlns:a16="http://schemas.microsoft.com/office/drawing/2014/main" id="{28334B2D-F3A0-4248-BD66-3E6B03C3C73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0919" r="10491"/>
          <a:stretch/>
        </p:blipFill>
        <p:spPr>
          <a:xfrm>
            <a:off x="1065320" y="533291"/>
            <a:ext cx="10014011" cy="5791417"/>
          </a:xfrm>
        </p:spPr>
      </p:pic>
    </p:spTree>
    <p:extLst>
      <p:ext uri="{BB962C8B-B14F-4D97-AF65-F5344CB8AC3E}">
        <p14:creationId xmlns:p14="http://schemas.microsoft.com/office/powerpoint/2010/main" val="206946300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7280" y="677314"/>
            <a:ext cx="10515600" cy="5908022"/>
          </a:xfrm>
        </p:spPr>
        <p:txBody>
          <a:bodyPr>
            <a:normAutofit fontScale="92500" lnSpcReduction="10000"/>
          </a:bodyPr>
          <a:lstStyle/>
          <a:p>
            <a:r>
              <a:rPr lang="en-US" b="1" i="1" dirty="0"/>
              <a:t>Parallel architecture support:</a:t>
            </a:r>
            <a:r>
              <a:rPr lang="en-US" i="1" dirty="0"/>
              <a:t> Where the same hardware can be used by multiple machines simultaneously.</a:t>
            </a:r>
            <a:endParaRPr lang="en-US" dirty="0"/>
          </a:p>
          <a:p>
            <a:r>
              <a:rPr lang="en-US" b="1" i="1" dirty="0"/>
              <a:t>Multithreading:</a:t>
            </a:r>
            <a:r>
              <a:rPr lang="en-US" i="1" dirty="0"/>
              <a:t> Java can use multiple cores of servers simultaneously to provide better throughput and high speed.</a:t>
            </a:r>
            <a:endParaRPr lang="en-US" dirty="0"/>
          </a:p>
          <a:p>
            <a:r>
              <a:rPr lang="en-US" b="1" i="1" dirty="0"/>
              <a:t>Cross-Platform: </a:t>
            </a:r>
            <a:r>
              <a:rPr lang="en-US" i="1" dirty="0"/>
              <a:t>Java can convert the same code to machine code for Unix, Linux, Windows, Android through JVM</a:t>
            </a:r>
            <a:endParaRPr lang="en-US" dirty="0"/>
          </a:p>
          <a:p>
            <a:r>
              <a:rPr lang="en-US" b="1" i="1" dirty="0"/>
              <a:t>Large Community: </a:t>
            </a:r>
            <a:r>
              <a:rPr lang="en-US" i="1" dirty="0"/>
              <a:t>No problem in finding support if you face any issues</a:t>
            </a:r>
            <a:endParaRPr lang="en-US" dirty="0"/>
          </a:p>
          <a:p>
            <a:r>
              <a:rPr lang="en-US" b="1" i="1" dirty="0"/>
              <a:t>Security:</a:t>
            </a:r>
            <a:r>
              <a:rPr lang="en-US" i="1" dirty="0"/>
              <a:t> Object orientation properties and encryption algorithms make Java more secure.</a:t>
            </a:r>
            <a:endParaRPr lang="en-US" dirty="0"/>
          </a:p>
          <a:p>
            <a:r>
              <a:rPr lang="en-US" b="1" i="1" dirty="0"/>
              <a:t>Future-ready:</a:t>
            </a:r>
            <a:r>
              <a:rPr lang="en-US" i="1" dirty="0"/>
              <a:t> All the above pros make java future-ready to work with AI and machine learning</a:t>
            </a:r>
            <a:endParaRPr lang="en-US" dirty="0"/>
          </a:p>
          <a:p>
            <a:r>
              <a:rPr lang="en-US" dirty="0"/>
              <a:t>Presently Java and JavaScript have many systems to work. The majority of the objectives to give an edge to software engineers like </a:t>
            </a:r>
            <a:r>
              <a:rPr lang="en-US" dirty="0" err="1"/>
              <a:t>Vue</a:t>
            </a:r>
            <a:r>
              <a:rPr lang="en-US" dirty="0"/>
              <a:t>, React targets quick application advancement, and simplicity in alteration through Angular gives more highlights and huge code libraries.</a:t>
            </a:r>
          </a:p>
          <a:p>
            <a:endParaRPr lang="en-US" dirty="0"/>
          </a:p>
          <a:p>
            <a:endParaRPr lang="en-US" dirty="0"/>
          </a:p>
        </p:txBody>
      </p:sp>
    </p:spTree>
    <p:extLst>
      <p:ext uri="{BB962C8B-B14F-4D97-AF65-F5344CB8AC3E}">
        <p14:creationId xmlns:p14="http://schemas.microsoft.com/office/powerpoint/2010/main" val="3461631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Number Placeholder 4">
            <a:extLst>
              <a:ext uri="{FF2B5EF4-FFF2-40B4-BE49-F238E27FC236}">
                <a16:creationId xmlns="" xmlns:a16="http://schemas.microsoft.com/office/drawing/2014/main" id="{BDF27964-3A37-4B8F-9C83-CA2D3D49A655}"/>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C5ED04EE-4AEB-4CE6-A692-1C66C36FA23B}" type="slidenum">
              <a:rPr lang="en-US" altLang="en-US" sz="1400"/>
              <a:pPr/>
              <a:t>51</a:t>
            </a:fld>
            <a:endParaRPr lang="en-US" altLang="en-US" sz="1400"/>
          </a:p>
        </p:txBody>
      </p:sp>
      <p:sp>
        <p:nvSpPr>
          <p:cNvPr id="68611" name="Rectangle 2">
            <a:extLst>
              <a:ext uri="{FF2B5EF4-FFF2-40B4-BE49-F238E27FC236}">
                <a16:creationId xmlns="" xmlns:a16="http://schemas.microsoft.com/office/drawing/2014/main" id="{BD0617FD-ED05-4FB1-A930-16756BCC238D}"/>
              </a:ext>
            </a:extLst>
          </p:cNvPr>
          <p:cNvSpPr>
            <a:spLocks noGrp="1" noChangeArrowheads="1"/>
          </p:cNvSpPr>
          <p:nvPr>
            <p:ph type="title"/>
          </p:nvPr>
        </p:nvSpPr>
        <p:spPr>
          <a:xfrm>
            <a:off x="2209800" y="228600"/>
            <a:ext cx="7772400" cy="609600"/>
          </a:xfrm>
        </p:spPr>
        <p:txBody>
          <a:bodyPr>
            <a:normAutofit fontScale="90000"/>
          </a:bodyPr>
          <a:lstStyle/>
          <a:p>
            <a:r>
              <a:rPr lang="en-US" altLang="en-US" dirty="0"/>
              <a:t>JDK Editions</a:t>
            </a:r>
          </a:p>
        </p:txBody>
      </p:sp>
      <p:sp>
        <p:nvSpPr>
          <p:cNvPr id="68612" name="Rectangle 3">
            <a:extLst>
              <a:ext uri="{FF2B5EF4-FFF2-40B4-BE49-F238E27FC236}">
                <a16:creationId xmlns="" xmlns:a16="http://schemas.microsoft.com/office/drawing/2014/main" id="{7D3F416E-8BE3-4547-A05A-E5AA0C872D91}"/>
              </a:ext>
            </a:extLst>
          </p:cNvPr>
          <p:cNvSpPr>
            <a:spLocks noGrp="1" noChangeArrowheads="1"/>
          </p:cNvSpPr>
          <p:nvPr>
            <p:ph type="body" idx="1"/>
          </p:nvPr>
        </p:nvSpPr>
        <p:spPr>
          <a:xfrm>
            <a:off x="1411550" y="1066800"/>
            <a:ext cx="9104050" cy="5257800"/>
          </a:xfrm>
        </p:spPr>
        <p:txBody>
          <a:bodyPr/>
          <a:lstStyle/>
          <a:p>
            <a:r>
              <a:rPr lang="en-US" altLang="en-US" sz="3000" dirty="0">
                <a:latin typeface="Palatino" pitchFamily="18" charset="0"/>
                <a:cs typeface="Times New Roman" panose="02020603050405020304" pitchFamily="18" charset="0"/>
              </a:rPr>
              <a:t>Java Standard Edition (J2SE)</a:t>
            </a:r>
          </a:p>
          <a:p>
            <a:pPr lvl="1"/>
            <a:r>
              <a:rPr lang="en-US" altLang="en-US" sz="2500" dirty="0">
                <a:latin typeface="Palatino" pitchFamily="18" charset="0"/>
                <a:cs typeface="Times New Roman" panose="02020603050405020304" pitchFamily="18" charset="0"/>
              </a:rPr>
              <a:t>J2SE can be used to develop client-side standalone applications or applets.</a:t>
            </a:r>
          </a:p>
          <a:p>
            <a:r>
              <a:rPr lang="en-US" altLang="en-US" sz="3000" dirty="0">
                <a:latin typeface="Palatino" pitchFamily="18" charset="0"/>
                <a:cs typeface="Times New Roman" panose="02020603050405020304" pitchFamily="18" charset="0"/>
              </a:rPr>
              <a:t>Java Enterprise Edition (J2EE)</a:t>
            </a:r>
          </a:p>
          <a:p>
            <a:pPr lvl="1"/>
            <a:r>
              <a:rPr lang="en-US" altLang="en-US" sz="2500" dirty="0">
                <a:latin typeface="Palatino" pitchFamily="18" charset="0"/>
                <a:cs typeface="Times New Roman" panose="02020603050405020304" pitchFamily="18" charset="0"/>
              </a:rPr>
              <a:t>J2EE can be used to develop server-side applications such as Java servlets and Java </a:t>
            </a:r>
            <a:r>
              <a:rPr lang="en-US" altLang="en-US" sz="2500" dirty="0" err="1">
                <a:latin typeface="Palatino" pitchFamily="18" charset="0"/>
                <a:cs typeface="Times New Roman" panose="02020603050405020304" pitchFamily="18" charset="0"/>
              </a:rPr>
              <a:t>ServerPages</a:t>
            </a:r>
            <a:r>
              <a:rPr lang="en-US" altLang="en-US" sz="2500" dirty="0">
                <a:latin typeface="Palatino" pitchFamily="18" charset="0"/>
                <a:cs typeface="Times New Roman" panose="02020603050405020304" pitchFamily="18" charset="0"/>
              </a:rPr>
              <a:t>. </a:t>
            </a:r>
          </a:p>
          <a:p>
            <a:r>
              <a:rPr lang="en-US" altLang="en-US" sz="3000" dirty="0">
                <a:latin typeface="Palatino" pitchFamily="18" charset="0"/>
                <a:cs typeface="Times New Roman" panose="02020603050405020304" pitchFamily="18" charset="0"/>
              </a:rPr>
              <a:t>Java Micro Edition (J2ME). </a:t>
            </a:r>
          </a:p>
          <a:p>
            <a:pPr lvl="1"/>
            <a:r>
              <a:rPr lang="en-US" altLang="en-US" sz="2500" dirty="0">
                <a:latin typeface="Palatino" pitchFamily="18" charset="0"/>
                <a:cs typeface="Times New Roman" panose="02020603050405020304" pitchFamily="18" charset="0"/>
              </a:rPr>
              <a:t>J2ME can be used to develop applications for mobile devices such as cell phones. </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Number Placeholder 4">
            <a:extLst>
              <a:ext uri="{FF2B5EF4-FFF2-40B4-BE49-F238E27FC236}">
                <a16:creationId xmlns="" xmlns:a16="http://schemas.microsoft.com/office/drawing/2014/main" id="{62253AD3-44ED-49C9-9555-1ED2BB1D5E69}"/>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674161F-685A-480A-A37A-7E8E790FAC5B}" type="slidenum">
              <a:rPr lang="en-US" altLang="en-US" sz="1400"/>
              <a:pPr/>
              <a:t>52</a:t>
            </a:fld>
            <a:endParaRPr lang="en-US" altLang="en-US" sz="1400"/>
          </a:p>
        </p:txBody>
      </p:sp>
      <p:sp>
        <p:nvSpPr>
          <p:cNvPr id="69635" name="Rectangle 2">
            <a:extLst>
              <a:ext uri="{FF2B5EF4-FFF2-40B4-BE49-F238E27FC236}">
                <a16:creationId xmlns="" xmlns:a16="http://schemas.microsoft.com/office/drawing/2014/main" id="{2CA41133-0031-48AE-9F61-436A13816C42}"/>
              </a:ext>
            </a:extLst>
          </p:cNvPr>
          <p:cNvSpPr>
            <a:spLocks noGrp="1" noChangeArrowheads="1"/>
          </p:cNvSpPr>
          <p:nvPr>
            <p:ph type="title"/>
          </p:nvPr>
        </p:nvSpPr>
        <p:spPr>
          <a:xfrm>
            <a:off x="2209800" y="304800"/>
            <a:ext cx="7772400" cy="762000"/>
          </a:xfrm>
        </p:spPr>
        <p:txBody>
          <a:bodyPr/>
          <a:lstStyle/>
          <a:p>
            <a:r>
              <a:rPr lang="en-US" altLang="en-US"/>
              <a:t>Popular Java IDEs</a:t>
            </a:r>
          </a:p>
        </p:txBody>
      </p:sp>
      <p:sp>
        <p:nvSpPr>
          <p:cNvPr id="69636" name="Rectangle 3">
            <a:extLst>
              <a:ext uri="{FF2B5EF4-FFF2-40B4-BE49-F238E27FC236}">
                <a16:creationId xmlns="" xmlns:a16="http://schemas.microsoft.com/office/drawing/2014/main" id="{45E003D0-FF8E-4B5E-94E4-084F102A8C06}"/>
              </a:ext>
            </a:extLst>
          </p:cNvPr>
          <p:cNvSpPr>
            <a:spLocks noGrp="1" noChangeArrowheads="1"/>
          </p:cNvSpPr>
          <p:nvPr>
            <p:ph type="body" idx="1"/>
          </p:nvPr>
        </p:nvSpPr>
        <p:spPr>
          <a:xfrm>
            <a:off x="1981200" y="1371600"/>
            <a:ext cx="8229600" cy="4419600"/>
          </a:xfrm>
        </p:spPr>
        <p:txBody>
          <a:bodyPr/>
          <a:lstStyle/>
          <a:p>
            <a:pPr>
              <a:lnSpc>
                <a:spcPct val="90000"/>
              </a:lnSpc>
            </a:pPr>
            <a:r>
              <a:rPr lang="en-US" altLang="en-US" sz="3000"/>
              <a:t>NetBeans Open Source by Sun </a:t>
            </a:r>
          </a:p>
          <a:p>
            <a:pPr>
              <a:lnSpc>
                <a:spcPct val="90000"/>
              </a:lnSpc>
              <a:spcBef>
                <a:spcPct val="50000"/>
              </a:spcBef>
            </a:pPr>
            <a:r>
              <a:rPr lang="en-US" altLang="en-US" sz="3000"/>
              <a:t>Eclipse Open Source by IBM </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0142644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81000" y="365125"/>
            <a:ext cx="11430000" cy="5981700"/>
          </a:xfrm>
          <a:prstGeom prst="rect">
            <a:avLst/>
          </a:prstGeom>
        </p:spPr>
      </p:pic>
    </p:spTree>
    <p:extLst>
      <p:ext uri="{BB962C8B-B14F-4D97-AF65-F5344CB8AC3E}">
        <p14:creationId xmlns:p14="http://schemas.microsoft.com/office/powerpoint/2010/main" val="755979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30BFCE8-3044-48E6-863C-27C853EBC5CE}"/>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 xmlns:a16="http://schemas.microsoft.com/office/drawing/2014/main" id="{6BD1FFEA-7102-464C-B5B2-C0CDE52FE6D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0644" r="10307"/>
          <a:stretch/>
        </p:blipFill>
        <p:spPr>
          <a:xfrm>
            <a:off x="1367159" y="485097"/>
            <a:ext cx="9674321" cy="5507330"/>
          </a:xfrm>
        </p:spPr>
      </p:pic>
    </p:spTree>
    <p:extLst>
      <p:ext uri="{BB962C8B-B14F-4D97-AF65-F5344CB8AC3E}">
        <p14:creationId xmlns:p14="http://schemas.microsoft.com/office/powerpoint/2010/main" val="4495580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30BFCE8-3044-48E6-863C-27C853EBC5CE}"/>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 xmlns:a16="http://schemas.microsoft.com/office/drawing/2014/main" id="{FBDF3981-104C-4F59-8814-0828DE83948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2206" r="10583"/>
          <a:stretch/>
        </p:blipFill>
        <p:spPr>
          <a:xfrm>
            <a:off x="1065320" y="365125"/>
            <a:ext cx="10021029" cy="5840366"/>
          </a:xfrm>
        </p:spPr>
      </p:pic>
    </p:spTree>
    <p:extLst>
      <p:ext uri="{BB962C8B-B14F-4D97-AF65-F5344CB8AC3E}">
        <p14:creationId xmlns:p14="http://schemas.microsoft.com/office/powerpoint/2010/main" val="35088403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30BFCE8-3044-48E6-863C-27C853EBC5CE}"/>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 xmlns:a16="http://schemas.microsoft.com/office/drawing/2014/main" id="{7E793B08-747E-4174-890C-1566E545FD0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0277" r="10491"/>
          <a:stretch/>
        </p:blipFill>
        <p:spPr>
          <a:xfrm>
            <a:off x="934984" y="497781"/>
            <a:ext cx="10322031" cy="5862437"/>
          </a:xfrm>
        </p:spPr>
      </p:pic>
    </p:spTree>
    <p:extLst>
      <p:ext uri="{BB962C8B-B14F-4D97-AF65-F5344CB8AC3E}">
        <p14:creationId xmlns:p14="http://schemas.microsoft.com/office/powerpoint/2010/main" val="6266574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30BFCE8-3044-48E6-863C-27C853EBC5CE}"/>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 xmlns:a16="http://schemas.microsoft.com/office/drawing/2014/main" id="{15861221-4C2F-4DF7-AB0F-B402D150855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2205" t="7010" r="16642"/>
          <a:stretch/>
        </p:blipFill>
        <p:spPr>
          <a:xfrm>
            <a:off x="1040165" y="514905"/>
            <a:ext cx="10164687" cy="5977970"/>
          </a:xfrm>
        </p:spPr>
      </p:pic>
    </p:spTree>
    <p:extLst>
      <p:ext uri="{BB962C8B-B14F-4D97-AF65-F5344CB8AC3E}">
        <p14:creationId xmlns:p14="http://schemas.microsoft.com/office/powerpoint/2010/main" val="279094294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TotalTime>
  <Words>1765</Words>
  <Application>Microsoft Office PowerPoint</Application>
  <PresentationFormat>Widescreen</PresentationFormat>
  <Paragraphs>119</Paragraphs>
  <Slides>54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Arial</vt:lpstr>
      <vt:lpstr>Book Antiqua</vt:lpstr>
      <vt:lpstr>Calibri</vt:lpstr>
      <vt:lpstr>Calibri Light</vt:lpstr>
      <vt:lpstr>Palatino</vt:lpstr>
      <vt:lpstr>Times New Roman</vt:lpstr>
      <vt:lpstr>Office Theme</vt:lpstr>
      <vt:lpstr>23MX23 - Object Oriented Programming using JAVA  Basics of JAVA (CO-1)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JAVA?</vt:lpstr>
      <vt:lpstr>Why JAVA?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Bottom line: slow but safe ie. Very safe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Platform independent/Architecture Neutral </vt:lpstr>
      <vt:lpstr>PowerPoint Presentation</vt:lpstr>
      <vt:lpstr>Robust</vt:lpstr>
      <vt:lpstr>PowerPoint Presentation</vt:lpstr>
      <vt:lpstr>PowerPoint Presentation</vt:lpstr>
      <vt:lpstr>PowerPoint Presentation</vt:lpstr>
      <vt:lpstr>Multi-threaded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JDK Editions</vt:lpstr>
      <vt:lpstr>Popular Java IDEs</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ILASU</dc:creator>
  <cp:lastModifiedBy>ILASU</cp:lastModifiedBy>
  <cp:revision>51</cp:revision>
  <dcterms:created xsi:type="dcterms:W3CDTF">2021-03-27T10:56:50Z</dcterms:created>
  <dcterms:modified xsi:type="dcterms:W3CDTF">2024-01-24T03:53:57Z</dcterms:modified>
</cp:coreProperties>
</file>